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m" ContentType="video/webm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5" Type="http://schemas.microsoft.com/office/2020/02/relationships/classificationlabels" Target="docMetadata/LabelInfo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69" r:id="rId2"/>
    <p:sldId id="307" r:id="rId3"/>
    <p:sldId id="278" r:id="rId4"/>
    <p:sldId id="277" r:id="rId5"/>
    <p:sldId id="279" r:id="rId6"/>
    <p:sldId id="280" r:id="rId7"/>
    <p:sldId id="281" r:id="rId8"/>
    <p:sldId id="291" r:id="rId9"/>
    <p:sldId id="292" r:id="rId10"/>
    <p:sldId id="283" r:id="rId11"/>
    <p:sldId id="334" r:id="rId12"/>
    <p:sldId id="284" r:id="rId13"/>
    <p:sldId id="285" r:id="rId14"/>
    <p:sldId id="286" r:id="rId15"/>
    <p:sldId id="260" r:id="rId16"/>
    <p:sldId id="304" r:id="rId17"/>
    <p:sldId id="305" r:id="rId18"/>
    <p:sldId id="287" r:id="rId19"/>
    <p:sldId id="306" r:id="rId20"/>
    <p:sldId id="309" r:id="rId21"/>
    <p:sldId id="293" r:id="rId22"/>
    <p:sldId id="310" r:id="rId23"/>
    <p:sldId id="311" r:id="rId24"/>
    <p:sldId id="296" r:id="rId25"/>
    <p:sldId id="297" r:id="rId26"/>
    <p:sldId id="298" r:id="rId27"/>
    <p:sldId id="322" r:id="rId28"/>
    <p:sldId id="323" r:id="rId29"/>
    <p:sldId id="326" r:id="rId30"/>
    <p:sldId id="300" r:id="rId31"/>
    <p:sldId id="313" r:id="rId32"/>
    <p:sldId id="267" r:id="rId33"/>
    <p:sldId id="314" r:id="rId34"/>
    <p:sldId id="272" r:id="rId35"/>
    <p:sldId id="331" r:id="rId36"/>
    <p:sldId id="332" r:id="rId37"/>
    <p:sldId id="273" r:id="rId38"/>
    <p:sldId id="333" r:id="rId39"/>
    <p:sldId id="315" r:id="rId40"/>
    <p:sldId id="330" r:id="rId41"/>
    <p:sldId id="318" r:id="rId42"/>
    <p:sldId id="319" r:id="rId43"/>
    <p:sldId id="327" r:id="rId44"/>
    <p:sldId id="328" r:id="rId45"/>
    <p:sldId id="329" r:id="rId46"/>
    <p:sldId id="321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2944" autoAdjust="0"/>
  </p:normalViewPr>
  <p:slideViewPr>
    <p:cSldViewPr snapToGrid="0">
      <p:cViewPr>
        <p:scale>
          <a:sx n="50" d="100"/>
          <a:sy n="50" d="100"/>
        </p:scale>
        <p:origin x="1040" y="448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viewProps" Target="view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presProps" Target="presProp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notesMaster" Target="notesMasters/notesMaster1.xml" /><Relationship Id="rId8" Type="http://schemas.openxmlformats.org/officeDocument/2006/relationships/slide" Target="slides/slide7.xml" /><Relationship Id="rId51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AD160-2252-4578-99A6-0FA1612B0B50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269A8-89E7-41E5-8420-9C6BB918602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58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 /><Relationship Id="rId1" Type="http://schemas.openxmlformats.org/officeDocument/2006/relationships/notesMaster" Target="../notesMasters/notesMaster1.xml" /><Relationship Id="rId4" Type="http://schemas.openxmlformats.org/officeDocument/2006/relationships/hyperlink" Target="https://www.ingenio-web.it/articoli/energia-nucleare-e-gestione-delle-scorie-un-analisi-tecnica-e-prospettive-future/" TargetMode="External" 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 /><Relationship Id="rId1" Type="http://schemas.openxmlformats.org/officeDocument/2006/relationships/notesMaster" Target="../notesMasters/notesMaster1.xml" 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 /><Relationship Id="rId1" Type="http://schemas.openxmlformats.org/officeDocument/2006/relationships/notesMaster" Target="../notesMasters/notesMaster1.xml" 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 /><Relationship Id="rId1" Type="http://schemas.openxmlformats.org/officeDocument/2006/relationships/notesMaster" Target="../notesMasters/notesMaster1.xml" 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ED2416-345F-45B7-89C4-0081F7D939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713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58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728AB-7941-4ECC-32BE-BF8CA148E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25ADCC-E9D9-1DAB-CCE8-7AF42D866E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EE9AE6-AD99-689B-BBCA-6C7B2CC221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26537-4CE6-9BA7-65DE-D414C99D36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51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60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837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30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51E41-1D9C-C8B4-45E7-8F4C70E2D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9AF060-D4B2-9E13-95E6-02BD9D285C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2B32DD-3704-2335-CB4E-C88B5BBE1D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01984-619A-31C2-D809-64AFF430C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29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43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45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41864-D931-D035-71B8-B40900444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A79A10-7227-C835-559B-615CDF09E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9EA0CF-3C41-652B-A46F-D8B0CFD3C0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9BC00-F7EA-4F93-7FE7-E4ED09EF8F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74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676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06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26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80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67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9157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2236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98F00-5878-9994-F0F3-4DA318A4D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09F197-966E-A068-A556-E9C7ADD89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402630-FB14-F10F-0965-08AED6CB64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C233EC-5A08-B404-7D71-70AAD74112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506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b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it-IT" dirty="0">
                    <a:hlinkClick r:id="rId4"/>
                  </a:rPr>
                  <a:t>[ingenio-web.it]</a:t>
                </a:r>
                <a:endParaRPr lang="it-IT" dirty="0"/>
              </a:p>
              <a:p>
                <a:br>
                  <a:rPr lang="it-IT" dirty="0"/>
                </a:br>
                <a:r>
                  <a:rPr lang="it-IT" b="1" dirty="0"/>
                  <a:t>Cosa sono le scorie nucleari?</a:t>
                </a:r>
              </a:p>
              <a:p>
                <a:r>
                  <a:rPr lang="it-IT" dirty="0"/>
                  <a:t>Le scorie nucleari sono </a:t>
                </a:r>
                <a:r>
                  <a:rPr lang="it-IT" b="1" dirty="0"/>
                  <a:t>rifiuti radioattivi</a:t>
                </a:r>
                <a:r>
                  <a:rPr lang="it-IT" dirty="0"/>
                  <a:t> generati principalmente:</a:t>
                </a:r>
              </a:p>
              <a:p>
                <a:r>
                  <a:rPr lang="it-IT" dirty="0"/>
                  <a:t>dal </a:t>
                </a:r>
                <a:r>
                  <a:rPr lang="it-IT" b="1" dirty="0"/>
                  <a:t>combustibile esausto</a:t>
                </a:r>
                <a:r>
                  <a:rPr lang="it-IT" dirty="0"/>
                  <a:t> dei reattori,</a:t>
                </a:r>
              </a:p>
              <a:p>
                <a:r>
                  <a:rPr lang="it-IT" dirty="0"/>
                  <a:t>da componenti contaminati (filtri, strutture metalliche),</a:t>
                </a:r>
              </a:p>
              <a:p>
                <a:r>
                  <a:rPr lang="it-IT" dirty="0"/>
                  <a:t>da attività mediche e industriali.</a:t>
                </a:r>
              </a:p>
              <a:p>
                <a:br>
                  <a:rPr lang="it-IT" dirty="0"/>
                </a:br>
                <a:r>
                  <a:rPr lang="it-IT" b="1" dirty="0"/>
                  <a:t>Classificazione delle scorie</a:t>
                </a:r>
              </a:p>
              <a:p>
                <a:r>
                  <a:rPr lang="it-IT" b="1" dirty="0"/>
                  <a:t>1. High-Level Waste (HLW) – Alta attività</a:t>
                </a:r>
              </a:p>
              <a:p>
                <a:r>
                  <a:rPr lang="it-IT" dirty="0"/>
                  <a:t>Combustibile esausto, isotopi come </a:t>
                </a:r>
                <a:r>
                  <a:rPr lang="it-IT" b="1" dirty="0"/>
                  <a:t>cesio-137</a:t>
                </a:r>
                <a:r>
                  <a:rPr lang="it-IT" dirty="0"/>
                  <a:t>, </a:t>
                </a:r>
                <a:r>
                  <a:rPr lang="it-IT" b="1" dirty="0"/>
                  <a:t>stronzio-90</a:t>
                </a:r>
                <a:r>
                  <a:rPr lang="it-IT" dirty="0"/>
                  <a:t>, </a:t>
                </a:r>
                <a:r>
                  <a:rPr lang="it-IT" b="1" dirty="0"/>
                  <a:t>plutonio</a:t>
                </a:r>
                <a:r>
                  <a:rPr lang="it-IT" dirty="0"/>
                  <a:t>.</a:t>
                </a:r>
              </a:p>
              <a:p>
                <a:r>
                  <a:rPr lang="it-IT" dirty="0"/>
                  <a:t>Emivite: </a:t>
                </a:r>
                <a:r>
                  <a:rPr lang="it-IT" b="1" dirty="0"/>
                  <a:t>migliaia o centinaia di migliaia di anni</a:t>
                </a:r>
                <a:r>
                  <a:rPr lang="it-IT" dirty="0"/>
                  <a:t>.</a:t>
                </a:r>
              </a:p>
              <a:p>
                <a:r>
                  <a:rPr lang="it-IT" dirty="0"/>
                  <a:t>Necessitano di </a:t>
                </a:r>
                <a:r>
                  <a:rPr lang="it-IT" b="1" dirty="0"/>
                  <a:t>raffreddamento iniziale</a:t>
                </a:r>
                <a:r>
                  <a:rPr lang="it-IT" dirty="0"/>
                  <a:t> e </a:t>
                </a:r>
                <a:r>
                  <a:rPr lang="it-IT" b="1" dirty="0"/>
                  <a:t>contenimento pesante</a:t>
                </a:r>
                <a:r>
                  <a:rPr lang="it-IT" dirty="0"/>
                  <a:t>.</a:t>
                </a:r>
              </a:p>
              <a:p>
                <a:r>
                  <a:rPr lang="it-IT" b="1" dirty="0"/>
                  <a:t>2. Intermediate-Level Waste (ILW) – Media attività</a:t>
                </a:r>
              </a:p>
              <a:p>
                <a:r>
                  <a:rPr lang="it-IT" dirty="0"/>
                  <a:t>Componenti reattoristici, resine, fanghi.</a:t>
                </a:r>
              </a:p>
              <a:p>
                <a:r>
                  <a:rPr lang="it-IT" dirty="0"/>
                  <a:t>Radioattività significativa, ma inferiore alle HLW.</a:t>
                </a:r>
              </a:p>
              <a:p>
                <a:r>
                  <a:rPr lang="it-IT" b="1" dirty="0"/>
                  <a:t>3. Low-Level Waste (LLW) – Bassa attività</a:t>
                </a:r>
              </a:p>
              <a:p>
                <a:r>
                  <a:rPr lang="it-IT" dirty="0"/>
                  <a:t>Indumenti, strumenti, guanti contaminati.</a:t>
                </a:r>
              </a:p>
              <a:p>
                <a:r>
                  <a:rPr lang="it-IT" dirty="0"/>
                  <a:t>Decadono in </a:t>
                </a:r>
                <a:r>
                  <a:rPr lang="it-IT" b="1" dirty="0"/>
                  <a:t>decenni</a:t>
                </a:r>
                <a:r>
                  <a:rPr lang="it-IT" dirty="0"/>
                  <a:t>, gestione più semplice.</a:t>
                </a:r>
              </a:p>
              <a:p>
                <a:br>
                  <a:rPr lang="it-IT" dirty="0"/>
                </a:br>
                <a:endParaRPr lang="it-IT" dirty="0"/>
              </a:p>
              <a:p>
                <a:r>
                  <a:rPr lang="it-IT" b="1" dirty="0"/>
                  <a:t>🏗️ Gestione tecnica</a:t>
                </a:r>
              </a:p>
              <a:p>
                <a:r>
                  <a:rPr lang="it-IT" b="1" dirty="0"/>
                  <a:t>🔹 Stoccaggio temporaneo</a:t>
                </a:r>
              </a:p>
              <a:p>
                <a:r>
                  <a:rPr lang="it-IT" b="1" dirty="0"/>
                  <a:t>Piscine di raffreddamento</a:t>
                </a:r>
                <a:r>
                  <a:rPr lang="it-IT" dirty="0"/>
                  <a:t> (per HLW appena estratte).</a:t>
                </a:r>
              </a:p>
              <a:p>
                <a:r>
                  <a:rPr lang="it-IT" b="1" dirty="0"/>
                  <a:t>Dry casks</a:t>
                </a:r>
                <a:r>
                  <a:rPr lang="it-IT" dirty="0"/>
                  <a:t>: contenitori a secco presso le centrali.</a:t>
                </a:r>
              </a:p>
              <a:p>
                <a:r>
                  <a:rPr lang="it-IT" b="1" dirty="0"/>
                  <a:t>🔹 Condizionamento</a:t>
                </a:r>
              </a:p>
              <a:p>
                <a:r>
                  <a:rPr lang="it-IT" b="1" dirty="0"/>
                  <a:t>Vetrificazione</a:t>
                </a:r>
                <a:r>
                  <a:rPr lang="it-IT" dirty="0"/>
                  <a:t>: inglobamento in vetro.</a:t>
                </a:r>
              </a:p>
              <a:p>
                <a:r>
                  <a:rPr lang="it-IT" b="1" dirty="0"/>
                  <a:t>Ceramizzazione</a:t>
                </a:r>
                <a:r>
                  <a:rPr lang="it-IT" dirty="0"/>
                  <a:t>: immobilizzazione in matrici ceramiche.</a:t>
                </a:r>
              </a:p>
              <a:p>
                <a:r>
                  <a:rPr lang="it-IT" b="1" dirty="0"/>
                  <a:t>Compattazione e cementificazione</a:t>
                </a:r>
                <a:r>
                  <a:rPr lang="it-IT" dirty="0"/>
                  <a:t> per LLW e ILW.</a:t>
                </a:r>
              </a:p>
              <a:p>
                <a:br>
                  <a:rPr lang="it-IT" dirty="0"/>
                </a:br>
                <a:endParaRPr lang="it-IT" dirty="0"/>
              </a:p>
              <a:p>
                <a:r>
                  <a:rPr lang="it-IT" b="1" dirty="0"/>
                  <a:t>🌍 Soluzione definitiva: Depositi geologici profondi</a:t>
                </a:r>
              </a:p>
              <a:p>
                <a:r>
                  <a:rPr lang="it-IT" dirty="0"/>
                  <a:t>Scorie HLW vengono </a:t>
                </a:r>
                <a:r>
                  <a:rPr lang="it-IT" b="1" dirty="0"/>
                  <a:t>confinate a centinaia di metri</a:t>
                </a:r>
                <a:r>
                  <a:rPr lang="it-IT" dirty="0"/>
                  <a:t> sotto terra.</a:t>
                </a:r>
              </a:p>
              <a:p>
                <a:r>
                  <a:rPr lang="it-IT" dirty="0"/>
                  <a:t>Barriere multiple: </a:t>
                </a:r>
                <a:r>
                  <a:rPr lang="it-IT" b="1" dirty="0"/>
                  <a:t>contenitori in rame/ghisa</a:t>
                </a:r>
                <a:r>
                  <a:rPr lang="it-IT" dirty="0"/>
                  <a:t>, </a:t>
                </a:r>
                <a:r>
                  <a:rPr lang="it-IT" b="1" dirty="0"/>
                  <a:t>bentonite</a:t>
                </a:r>
                <a:r>
                  <a:rPr lang="it-IT" dirty="0"/>
                  <a:t>, </a:t>
                </a:r>
                <a:r>
                  <a:rPr lang="it-IT" b="1" dirty="0"/>
                  <a:t>roccia madre</a:t>
                </a:r>
                <a:r>
                  <a:rPr lang="it-IT" dirty="0"/>
                  <a:t>.</a:t>
                </a:r>
              </a:p>
              <a:p>
                <a:r>
                  <a:rPr lang="it-IT" dirty="0"/>
                  <a:t>Esempio: </a:t>
                </a:r>
                <a:r>
                  <a:rPr lang="it-IT" b="1" dirty="0"/>
                  <a:t>Onkalo (Finlandia)</a:t>
                </a:r>
                <a:r>
                  <a:rPr lang="it-IT" dirty="0"/>
                  <a:t>, primo deposito operativo al mondo.</a:t>
                </a:r>
              </a:p>
              <a:p>
                <a:br>
                  <a:rPr lang="it-IT" dirty="0"/>
                </a:br>
                <a:endParaRPr lang="it-IT" dirty="0"/>
              </a:p>
              <a:p>
                <a:r>
                  <a:rPr lang="it-IT" b="1" dirty="0"/>
                  <a:t>⚠️ Rischi ambientali</a:t>
                </a:r>
              </a:p>
              <a:p>
                <a:r>
                  <a:rPr lang="it-IT" b="1" dirty="0"/>
                  <a:t>Contaminazione delle acque</a:t>
                </a:r>
                <a:r>
                  <a:rPr lang="it-IT" dirty="0"/>
                  <a:t>: infiltrazioni nella falda.</a:t>
                </a:r>
              </a:p>
              <a:p>
                <a:r>
                  <a:rPr lang="it-IT" b="1" dirty="0"/>
                  <a:t>Contaminazione del suolo</a:t>
                </a:r>
                <a:r>
                  <a:rPr lang="it-IT" dirty="0"/>
                  <a:t>: fuoriuscite da siti mal gestiti.</a:t>
                </a:r>
              </a:p>
              <a:p>
                <a:r>
                  <a:rPr lang="it-IT" b="1" dirty="0"/>
                  <a:t>Inquinamento atmosferico</a:t>
                </a:r>
                <a:r>
                  <a:rPr lang="it-IT" dirty="0"/>
                  <a:t>: incidenti o incenerimento.</a:t>
                </a:r>
              </a:p>
              <a:p>
                <a:br>
                  <a:rPr lang="it-IT" dirty="0"/>
                </a:br>
                <a:endParaRPr lang="it-IT" dirty="0"/>
              </a:p>
              <a:p>
                <a:r>
                  <a:rPr lang="it-IT" b="1" dirty="0"/>
                  <a:t>🔬 Tecnologie avanzate</a:t>
                </a:r>
              </a:p>
              <a:p>
                <a:r>
                  <a:rPr lang="it-IT" b="1" dirty="0"/>
                  <a:t>Reattori di IV generazione</a:t>
                </a:r>
                <a:r>
                  <a:rPr lang="it-IT" dirty="0"/>
                  <a:t>: riducono la quantità e la tossicità delle scorie.</a:t>
                </a:r>
              </a:p>
              <a:p>
                <a:r>
                  <a:rPr lang="it-IT" b="1" dirty="0"/>
                  <a:t>Ritrattamento</a:t>
                </a:r>
                <a:r>
                  <a:rPr lang="it-IT" dirty="0"/>
                  <a:t>: trasformazione del plutonio in combustibile MOX.</a:t>
                </a:r>
              </a:p>
              <a:p>
                <a:r>
                  <a:rPr lang="it-IT" b="1" dirty="0"/>
                  <a:t>Trasmutazione</a:t>
                </a:r>
                <a:r>
                  <a:rPr lang="it-IT" dirty="0"/>
                  <a:t>: conversione di isotopi a lunga vita in isotopi più stabili (es. ADS – Accelerator Driven Systems).</a:t>
                </a:r>
              </a:p>
              <a:p>
                <a:br>
                  <a:rPr lang="it-IT" dirty="0"/>
                </a:br>
                <a:r>
                  <a:rPr lang="en-US" dirty="0"/>
                  <a:t>I </a:t>
                </a:r>
                <a:r>
                  <a:rPr lang="en-US" b="1" dirty="0" err="1"/>
                  <a:t>prodotti</a:t>
                </a:r>
                <a:r>
                  <a:rPr lang="en-US" b="1" dirty="0"/>
                  <a:t> di </a:t>
                </a:r>
                <a:r>
                  <a:rPr lang="en-US" b="1" dirty="0" err="1"/>
                  <a:t>fissione</a:t>
                </a:r>
                <a:r>
                  <a:rPr lang="en-US" dirty="0"/>
                  <a:t> </a:t>
                </a:r>
                <a:r>
                  <a:rPr lang="en-US" dirty="0" err="1"/>
                  <a:t>sono</a:t>
                </a:r>
                <a:r>
                  <a:rPr lang="en-US" dirty="0"/>
                  <a:t> </a:t>
                </a:r>
                <a:r>
                  <a:rPr lang="en-US" dirty="0" err="1"/>
                  <a:t>radioattivi</a:t>
                </a:r>
                <a:r>
                  <a:rPr lang="en-US" dirty="0"/>
                  <a:t> </a:t>
                </a:r>
                <a:r>
                  <a:rPr lang="en-US" dirty="0" err="1"/>
                  <a:t>perché</a:t>
                </a:r>
                <a:r>
                  <a:rPr lang="en-US" dirty="0"/>
                  <a:t> </a:t>
                </a:r>
                <a:r>
                  <a:rPr lang="en-US" dirty="0" err="1"/>
                  <a:t>sono</a:t>
                </a:r>
                <a:r>
                  <a:rPr lang="en-US" dirty="0"/>
                  <a:t> </a:t>
                </a:r>
                <a:r>
                  <a:rPr lang="en-US" b="1" dirty="0"/>
                  <a:t>nuclei </a:t>
                </a:r>
                <a:r>
                  <a:rPr lang="en-US" b="1" dirty="0" err="1"/>
                  <a:t>instabili</a:t>
                </a:r>
                <a:r>
                  <a:rPr lang="en-US" dirty="0"/>
                  <a:t> </a:t>
                </a:r>
                <a:r>
                  <a:rPr lang="en-US" dirty="0" err="1"/>
                  <a:t>generati</a:t>
                </a:r>
                <a:r>
                  <a:rPr lang="en-US" dirty="0"/>
                  <a:t> </a:t>
                </a:r>
                <a:r>
                  <a:rPr lang="en-US" dirty="0" err="1"/>
                  <a:t>dalla</a:t>
                </a:r>
                <a:r>
                  <a:rPr lang="en-US" dirty="0"/>
                  <a:t> </a:t>
                </a:r>
                <a:r>
                  <a:rPr lang="en-US" b="1" dirty="0" err="1"/>
                  <a:t>rottura</a:t>
                </a:r>
                <a:r>
                  <a:rPr lang="en-US" b="1" dirty="0"/>
                  <a:t> </a:t>
                </a:r>
                <a:r>
                  <a:rPr lang="en-US" b="1" dirty="0" err="1"/>
                  <a:t>dell’uranio</a:t>
                </a:r>
                <a:r>
                  <a:rPr lang="en-US" b="1" dirty="0"/>
                  <a:t> o del </a:t>
                </a:r>
                <a:r>
                  <a:rPr lang="en-US" b="1" dirty="0" err="1"/>
                  <a:t>plutonio</a:t>
                </a:r>
                <a:r>
                  <a:rPr lang="en-US" dirty="0"/>
                  <a:t> </a:t>
                </a:r>
                <a:r>
                  <a:rPr lang="en-US" dirty="0" err="1"/>
                  <a:t>durante</a:t>
                </a:r>
                <a:r>
                  <a:rPr lang="en-US" dirty="0"/>
                  <a:t> la </a:t>
                </a:r>
                <a:r>
                  <a:rPr lang="en-US" dirty="0" err="1"/>
                  <a:t>fissione</a:t>
                </a:r>
                <a:r>
                  <a:rPr lang="en-US" dirty="0"/>
                  <a:t> </a:t>
                </a:r>
                <a:r>
                  <a:rPr lang="en-US" dirty="0" err="1"/>
                  <a:t>nucleare</a:t>
                </a:r>
                <a:r>
                  <a:rPr lang="en-US" dirty="0"/>
                  <a:t>. </a:t>
                </a:r>
                <a:r>
                  <a:rPr lang="en-US" dirty="0" err="1"/>
                  <a:t>Vediamo</a:t>
                </a:r>
                <a:r>
                  <a:rPr lang="en-US" dirty="0"/>
                  <a:t> </a:t>
                </a:r>
                <a:r>
                  <a:rPr lang="en-US" dirty="0" err="1"/>
                  <a:t>perché</a:t>
                </a:r>
                <a:r>
                  <a:rPr lang="en-US" dirty="0"/>
                  <a:t>:</a:t>
                </a:r>
              </a:p>
              <a:p>
                <a:br>
                  <a:rPr lang="en-US" dirty="0"/>
                </a:br>
                <a:endParaRPr lang="en-US" dirty="0"/>
              </a:p>
              <a:p>
                <a:r>
                  <a:rPr lang="en-US" b="1" dirty="0"/>
                  <a:t>⚛️ 1. Origine </a:t>
                </a:r>
                <a:r>
                  <a:rPr lang="en-US" b="1" dirty="0" err="1"/>
                  <a:t>dei</a:t>
                </a:r>
                <a:r>
                  <a:rPr lang="en-US" b="1" dirty="0"/>
                  <a:t> </a:t>
                </a:r>
                <a:r>
                  <a:rPr lang="en-US" b="1" dirty="0" err="1"/>
                  <a:t>prodotti</a:t>
                </a:r>
                <a:r>
                  <a:rPr lang="en-US" b="1" dirty="0"/>
                  <a:t> di </a:t>
                </a:r>
                <a:r>
                  <a:rPr lang="en-US" b="1" dirty="0" err="1"/>
                  <a:t>fissione</a:t>
                </a:r>
                <a:endParaRPr lang="en-US" b="1" dirty="0"/>
              </a:p>
              <a:p>
                <a:r>
                  <a:rPr lang="en-US" dirty="0"/>
                  <a:t>Quando un </a:t>
                </a:r>
                <a:r>
                  <a:rPr lang="en-US" dirty="0" err="1"/>
                  <a:t>nucleo</a:t>
                </a:r>
                <a:r>
                  <a:rPr lang="en-US" dirty="0"/>
                  <a:t> di </a:t>
                </a:r>
                <a:r>
                  <a:rPr lang="en-US" b="1" dirty="0"/>
                  <a:t>Uranio-235</a:t>
                </a:r>
                <a:r>
                  <a:rPr lang="en-US" dirty="0"/>
                  <a:t> </a:t>
                </a:r>
                <a:r>
                  <a:rPr lang="en-US" dirty="0" err="1"/>
                  <a:t>assorbe</a:t>
                </a:r>
                <a:r>
                  <a:rPr lang="en-US" dirty="0"/>
                  <a:t> un </a:t>
                </a:r>
                <a:r>
                  <a:rPr lang="en-US" b="1" dirty="0" err="1"/>
                  <a:t>neutrone</a:t>
                </a:r>
                <a:r>
                  <a:rPr lang="en-US" dirty="0"/>
                  <a:t>, </a:t>
                </a:r>
                <a:r>
                  <a:rPr lang="en-US" dirty="0" err="1"/>
                  <a:t>si</a:t>
                </a:r>
                <a:r>
                  <a:rPr lang="en-US" dirty="0"/>
                  <a:t> </a:t>
                </a:r>
                <a:r>
                  <a:rPr lang="en-US" dirty="0" err="1"/>
                  <a:t>spezza</a:t>
                </a:r>
                <a:r>
                  <a:rPr lang="en-US" dirty="0"/>
                  <a:t> in due </a:t>
                </a:r>
                <a:r>
                  <a:rPr lang="en-US" dirty="0" err="1"/>
                  <a:t>frammenti</a:t>
                </a:r>
                <a:r>
                  <a:rPr lang="en-US" dirty="0"/>
                  <a:t> </a:t>
                </a:r>
                <a:r>
                  <a:rPr lang="en-US" dirty="0" err="1"/>
                  <a:t>più</a:t>
                </a:r>
                <a:r>
                  <a:rPr lang="en-US" dirty="0"/>
                  <a:t> </a:t>
                </a:r>
                <a:r>
                  <a:rPr lang="en-US" dirty="0" err="1"/>
                  <a:t>piccoli</a:t>
                </a:r>
                <a:r>
                  <a:rPr lang="en-US" dirty="0"/>
                  <a:t>, ad </a:t>
                </a:r>
                <a:r>
                  <a:rPr lang="en-US" dirty="0" err="1"/>
                  <a:t>esempio</a:t>
                </a:r>
                <a:r>
                  <a:rPr lang="en-US" dirty="0"/>
                  <a:t>:</a:t>
                </a:r>
              </a:p>
              <a:p>
                <a:r>
                  <a:rPr lang="en-US" b="0" i="0"/>
                  <a:t>"U</a:t>
                </a:r>
                <a:r>
                  <a:rPr lang="ar-AE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 ^235+𝑛→〖</a:t>
                </a:r>
                <a:r>
                  <a:rPr lang="en-US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"Ba</a:t>
                </a:r>
                <a:r>
                  <a:rPr lang="ar-AE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 〗^141+〖</a:t>
                </a:r>
                <a:r>
                  <a:rPr lang="en-US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"Kr</a:t>
                </a:r>
                <a:r>
                  <a:rPr lang="ar-AE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 〗^92+3𝑛+</a:t>
                </a:r>
                <a:r>
                  <a:rPr lang="en-US" sz="1200" b="0" i="0" kern="1200">
                    <a:solidFill>
                      <a:schemeClr val="tx1"/>
                    </a:solidFill>
                    <a:latin typeface="Cambria Math" panose="02040503050406030204" pitchFamily="18" charset="0"/>
                    <a:ea typeface="+mn-ea"/>
                    <a:cs typeface="+mn-cs"/>
                  </a:rPr>
                  <a:t>"energia</a:t>
                </a:r>
                <a:r>
                  <a:rPr lang="en-US" sz="1200" b="0" i="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"</a:t>
                </a:r>
                <a:endParaRPr lang="en-US" b="0" dirty="0"/>
              </a:p>
              <a:p>
                <a:r>
                  <a:rPr lang="en-US" dirty="0" err="1"/>
                  <a:t>Questi</a:t>
                </a:r>
                <a:r>
                  <a:rPr lang="en-US" dirty="0"/>
                  <a:t> </a:t>
                </a:r>
                <a:r>
                  <a:rPr lang="en-US" dirty="0" err="1"/>
                  <a:t>frammenti</a:t>
                </a:r>
                <a:r>
                  <a:rPr lang="en-US" dirty="0"/>
                  <a:t> (come </a:t>
                </a:r>
                <a:r>
                  <a:rPr lang="en-US" b="1" dirty="0"/>
                  <a:t>Bario-141</a:t>
                </a:r>
                <a:r>
                  <a:rPr lang="en-US" dirty="0"/>
                  <a:t> e </a:t>
                </a:r>
                <a:r>
                  <a:rPr lang="en-US" b="1" dirty="0"/>
                  <a:t>Kripton-92</a:t>
                </a:r>
                <a:r>
                  <a:rPr lang="en-US" dirty="0"/>
                  <a:t>) </a:t>
                </a:r>
                <a:r>
                  <a:rPr lang="en-US" dirty="0" err="1"/>
                  <a:t>sono</a:t>
                </a:r>
                <a:r>
                  <a:rPr lang="en-US" dirty="0"/>
                  <a:t> </a:t>
                </a:r>
                <a:r>
                  <a:rPr lang="en-US" b="1" dirty="0"/>
                  <a:t>nuclei molto </a:t>
                </a:r>
                <a:r>
                  <a:rPr lang="en-US" b="1" dirty="0" err="1"/>
                  <a:t>instabili</a:t>
                </a:r>
                <a:r>
                  <a:rPr lang="en-US" dirty="0"/>
                  <a:t>, </a:t>
                </a:r>
                <a:r>
                  <a:rPr lang="en-US" dirty="0" err="1"/>
                  <a:t>perché</a:t>
                </a:r>
                <a:r>
                  <a:rPr lang="en-US" dirty="0"/>
                  <a:t>:</a:t>
                </a:r>
              </a:p>
              <a:p>
                <a:r>
                  <a:rPr lang="en-US" dirty="0" err="1"/>
                  <a:t>hanno</a:t>
                </a:r>
                <a:r>
                  <a:rPr lang="en-US" dirty="0"/>
                  <a:t> </a:t>
                </a:r>
                <a:r>
                  <a:rPr lang="en-US" b="1" dirty="0" err="1"/>
                  <a:t>troppi</a:t>
                </a:r>
                <a:r>
                  <a:rPr lang="en-US" b="1" dirty="0"/>
                  <a:t> </a:t>
                </a:r>
                <a:r>
                  <a:rPr lang="en-US" b="1" dirty="0" err="1"/>
                  <a:t>neutroni</a:t>
                </a:r>
                <a:r>
                  <a:rPr lang="en-US" dirty="0"/>
                  <a:t> rispetto ai </a:t>
                </a:r>
                <a:r>
                  <a:rPr lang="en-US" dirty="0" err="1"/>
                  <a:t>protoni</a:t>
                </a:r>
                <a:r>
                  <a:rPr lang="en-US" dirty="0"/>
                  <a:t>,</a:t>
                </a:r>
              </a:p>
              <a:p>
                <a:r>
                  <a:rPr lang="en-US" dirty="0"/>
                  <a:t>non </a:t>
                </a:r>
                <a:r>
                  <a:rPr lang="en-US" dirty="0" err="1"/>
                  <a:t>si</a:t>
                </a:r>
                <a:r>
                  <a:rPr lang="en-US" dirty="0"/>
                  <a:t> </a:t>
                </a:r>
                <a:r>
                  <a:rPr lang="en-US" dirty="0" err="1"/>
                  <a:t>trovano</a:t>
                </a:r>
                <a:r>
                  <a:rPr lang="en-US" dirty="0"/>
                  <a:t> in </a:t>
                </a:r>
                <a:r>
                  <a:rPr lang="en-US" dirty="0" err="1"/>
                  <a:t>una</a:t>
                </a:r>
                <a:r>
                  <a:rPr lang="en-US" dirty="0"/>
                  <a:t> </a:t>
                </a:r>
                <a:r>
                  <a:rPr lang="en-US" dirty="0" err="1"/>
                  <a:t>configurazione</a:t>
                </a:r>
                <a:r>
                  <a:rPr lang="en-US" dirty="0"/>
                  <a:t> </a:t>
                </a:r>
                <a:r>
                  <a:rPr lang="en-US" dirty="0" err="1"/>
                  <a:t>energetica</a:t>
                </a:r>
                <a:r>
                  <a:rPr lang="en-US" dirty="0"/>
                  <a:t> stabile.</a:t>
                </a:r>
              </a:p>
              <a:p>
                <a:br>
                  <a:rPr lang="en-US" dirty="0"/>
                </a:br>
                <a:endParaRPr lang="en-US" dirty="0"/>
              </a:p>
              <a:p>
                <a:r>
                  <a:rPr lang="en-US" b="1" dirty="0"/>
                  <a:t>☢️ 2. </a:t>
                </a:r>
                <a:r>
                  <a:rPr lang="en-US" b="1" dirty="0" err="1"/>
                  <a:t>Perché</a:t>
                </a:r>
                <a:r>
                  <a:rPr lang="en-US" b="1" dirty="0"/>
                  <a:t> </a:t>
                </a:r>
                <a:r>
                  <a:rPr lang="en-US" b="1" dirty="0" err="1"/>
                  <a:t>sono</a:t>
                </a:r>
                <a:r>
                  <a:rPr lang="en-US" b="1" dirty="0"/>
                  <a:t> </a:t>
                </a:r>
                <a:r>
                  <a:rPr lang="en-US" b="1" dirty="0" err="1"/>
                  <a:t>radioattivi</a:t>
                </a:r>
                <a:r>
                  <a:rPr lang="en-US" b="1" dirty="0"/>
                  <a:t>?</a:t>
                </a:r>
              </a:p>
              <a:p>
                <a:r>
                  <a:rPr lang="en-US" dirty="0"/>
                  <a:t>Per </a:t>
                </a:r>
                <a:r>
                  <a:rPr lang="en-US" dirty="0" err="1"/>
                  <a:t>raggiungere</a:t>
                </a:r>
                <a:r>
                  <a:rPr lang="en-US" dirty="0"/>
                  <a:t> la </a:t>
                </a:r>
                <a:r>
                  <a:rPr lang="en-US" dirty="0" err="1"/>
                  <a:t>stabilità</a:t>
                </a:r>
                <a:r>
                  <a:rPr lang="en-US" dirty="0"/>
                  <a:t>, </a:t>
                </a:r>
                <a:r>
                  <a:rPr lang="en-US" dirty="0" err="1"/>
                  <a:t>questi</a:t>
                </a:r>
                <a:r>
                  <a:rPr lang="en-US" dirty="0"/>
                  <a:t> nuclei:</a:t>
                </a:r>
              </a:p>
              <a:p>
                <a:r>
                  <a:rPr lang="en-US" dirty="0" err="1"/>
                  <a:t>emettono</a:t>
                </a:r>
                <a:r>
                  <a:rPr lang="en-US" dirty="0"/>
                  <a:t> </a:t>
                </a:r>
                <a:r>
                  <a:rPr lang="en-US" b="1" dirty="0" err="1"/>
                  <a:t>radiazioni</a:t>
                </a:r>
                <a:r>
                  <a:rPr lang="en-US" dirty="0"/>
                  <a:t> (alfa, beta, gamma),</a:t>
                </a:r>
              </a:p>
              <a:p>
                <a:r>
                  <a:rPr lang="en-US" dirty="0" err="1"/>
                  <a:t>si</a:t>
                </a:r>
                <a:r>
                  <a:rPr lang="en-US" dirty="0"/>
                  <a:t> </a:t>
                </a:r>
                <a:r>
                  <a:rPr lang="en-US" dirty="0" err="1"/>
                  <a:t>trasformano</a:t>
                </a:r>
                <a:r>
                  <a:rPr lang="en-US" dirty="0"/>
                  <a:t> in </a:t>
                </a:r>
                <a:r>
                  <a:rPr lang="en-US" dirty="0" err="1"/>
                  <a:t>altri</a:t>
                </a:r>
                <a:r>
                  <a:rPr lang="en-US" dirty="0"/>
                  <a:t> </a:t>
                </a:r>
                <a:r>
                  <a:rPr lang="en-US" dirty="0" err="1"/>
                  <a:t>elementi</a:t>
                </a:r>
                <a:r>
                  <a:rPr lang="en-US" dirty="0"/>
                  <a:t> </a:t>
                </a:r>
                <a:r>
                  <a:rPr lang="en-US" dirty="0" err="1"/>
                  <a:t>attraverso</a:t>
                </a:r>
                <a:r>
                  <a:rPr lang="en-US" dirty="0"/>
                  <a:t> </a:t>
                </a:r>
                <a:r>
                  <a:rPr lang="en-US" b="1" dirty="0" err="1"/>
                  <a:t>decadimenti</a:t>
                </a:r>
                <a:r>
                  <a:rPr lang="en-US" b="1" dirty="0"/>
                  <a:t> </a:t>
                </a:r>
                <a:r>
                  <a:rPr lang="en-US" b="1" dirty="0" err="1"/>
                  <a:t>radioattivi</a:t>
                </a:r>
                <a:r>
                  <a:rPr lang="en-US" dirty="0"/>
                  <a:t>.</a:t>
                </a:r>
              </a:p>
              <a:p>
                <a:r>
                  <a:rPr lang="en-US" dirty="0" err="1"/>
                  <a:t>Esempi</a:t>
                </a:r>
                <a:r>
                  <a:rPr lang="en-US" dirty="0"/>
                  <a:t>:</a:t>
                </a:r>
              </a:p>
              <a:p>
                <a:r>
                  <a:rPr lang="en-US" b="1" dirty="0"/>
                  <a:t>Cesio-137</a:t>
                </a:r>
                <a:r>
                  <a:rPr lang="en-US" dirty="0"/>
                  <a:t>: </a:t>
                </a:r>
                <a:r>
                  <a:rPr lang="en-US" dirty="0" err="1"/>
                  <a:t>emette</a:t>
                </a:r>
                <a:r>
                  <a:rPr lang="en-US" dirty="0"/>
                  <a:t> </a:t>
                </a:r>
                <a:r>
                  <a:rPr lang="en-US" dirty="0" err="1"/>
                  <a:t>radiazione</a:t>
                </a:r>
                <a:r>
                  <a:rPr lang="en-US" dirty="0"/>
                  <a:t> gamma, </a:t>
                </a:r>
                <a:r>
                  <a:rPr lang="en-US" dirty="0" err="1"/>
                  <a:t>emivita</a:t>
                </a:r>
                <a:r>
                  <a:rPr lang="en-US" dirty="0"/>
                  <a:t> ≈ 30 anni.</a:t>
                </a:r>
              </a:p>
              <a:p>
                <a:r>
                  <a:rPr lang="en-US" b="1" dirty="0"/>
                  <a:t>Stronzio-90</a:t>
                </a:r>
                <a:r>
                  <a:rPr lang="en-US" dirty="0"/>
                  <a:t>: </a:t>
                </a:r>
                <a:r>
                  <a:rPr lang="en-US" dirty="0" err="1"/>
                  <a:t>emette</a:t>
                </a:r>
                <a:r>
                  <a:rPr lang="en-US" dirty="0"/>
                  <a:t> </a:t>
                </a:r>
                <a:r>
                  <a:rPr lang="en-US" dirty="0" err="1"/>
                  <a:t>radiazione</a:t>
                </a:r>
                <a:r>
                  <a:rPr lang="en-US" dirty="0"/>
                  <a:t> beta, </a:t>
                </a:r>
                <a:r>
                  <a:rPr lang="en-US" dirty="0" err="1"/>
                  <a:t>emivita</a:t>
                </a:r>
                <a:r>
                  <a:rPr lang="en-US" dirty="0"/>
                  <a:t> ≈ 28 anni.</a:t>
                </a:r>
              </a:p>
              <a:p>
                <a:r>
                  <a:rPr lang="en-US" b="1" dirty="0"/>
                  <a:t>Iodio-131</a:t>
                </a:r>
                <a:r>
                  <a:rPr lang="en-US" dirty="0"/>
                  <a:t>: molto </a:t>
                </a:r>
                <a:r>
                  <a:rPr lang="en-US" dirty="0" err="1"/>
                  <a:t>radiotossico</a:t>
                </a:r>
                <a:r>
                  <a:rPr lang="en-US" dirty="0"/>
                  <a:t>, </a:t>
                </a:r>
                <a:r>
                  <a:rPr lang="en-US" dirty="0" err="1"/>
                  <a:t>emivita</a:t>
                </a:r>
                <a:r>
                  <a:rPr lang="en-US" dirty="0"/>
                  <a:t> ≈ 8 </a:t>
                </a:r>
                <a:r>
                  <a:rPr lang="en-US" dirty="0" err="1"/>
                  <a:t>giorni</a:t>
                </a:r>
                <a:r>
                  <a:rPr lang="en-US" dirty="0"/>
                  <a:t>.</a:t>
                </a:r>
              </a:p>
              <a:p>
                <a:br>
                  <a:rPr lang="en-US" dirty="0"/>
                </a:br>
                <a:endParaRPr lang="en-US" dirty="0"/>
              </a:p>
              <a:p>
                <a:r>
                  <a:rPr lang="en-US" b="1" dirty="0"/>
                  <a:t>⏳ 3. </a:t>
                </a:r>
                <a:r>
                  <a:rPr lang="en-US" b="1" dirty="0" err="1"/>
                  <a:t>Durata</a:t>
                </a:r>
                <a:r>
                  <a:rPr lang="en-US" b="1" dirty="0"/>
                  <a:t> </a:t>
                </a:r>
                <a:r>
                  <a:rPr lang="en-US" b="1" dirty="0" err="1"/>
                  <a:t>della</a:t>
                </a:r>
                <a:r>
                  <a:rPr lang="en-US" b="1" dirty="0"/>
                  <a:t> </a:t>
                </a:r>
                <a:r>
                  <a:rPr lang="en-US" b="1" dirty="0" err="1"/>
                  <a:t>radioattività</a:t>
                </a:r>
                <a:endParaRPr lang="en-US" b="1" dirty="0"/>
              </a:p>
              <a:p>
                <a:r>
                  <a:rPr lang="en-US" dirty="0" err="1"/>
                  <a:t>Alcuni</a:t>
                </a:r>
                <a:r>
                  <a:rPr lang="en-US" dirty="0"/>
                  <a:t> </a:t>
                </a:r>
                <a:r>
                  <a:rPr lang="en-US" dirty="0" err="1"/>
                  <a:t>decadono</a:t>
                </a:r>
                <a:r>
                  <a:rPr lang="en-US" dirty="0"/>
                  <a:t> in </a:t>
                </a:r>
                <a:r>
                  <a:rPr lang="en-US" b="1" dirty="0" err="1"/>
                  <a:t>giorni</a:t>
                </a:r>
                <a:r>
                  <a:rPr lang="en-US" b="1" dirty="0"/>
                  <a:t> o </a:t>
                </a:r>
                <a:r>
                  <a:rPr lang="en-US" b="1" dirty="0" err="1"/>
                  <a:t>settimane</a:t>
                </a:r>
                <a:r>
                  <a:rPr lang="en-US" dirty="0"/>
                  <a:t>.</a:t>
                </a:r>
              </a:p>
              <a:p>
                <a:r>
                  <a:rPr lang="en-US" dirty="0" err="1"/>
                  <a:t>Altri</a:t>
                </a:r>
                <a:r>
                  <a:rPr lang="en-US" dirty="0"/>
                  <a:t> </a:t>
                </a:r>
                <a:r>
                  <a:rPr lang="en-US" dirty="0" err="1"/>
                  <a:t>impiegano</a:t>
                </a:r>
                <a:r>
                  <a:rPr lang="en-US" dirty="0"/>
                  <a:t> </a:t>
                </a:r>
                <a:r>
                  <a:rPr lang="en-US" b="1" dirty="0" err="1"/>
                  <a:t>decenni</a:t>
                </a:r>
                <a:r>
                  <a:rPr lang="en-US" b="1" dirty="0"/>
                  <a:t> o </a:t>
                </a:r>
                <a:r>
                  <a:rPr lang="en-US" b="1" dirty="0" err="1"/>
                  <a:t>secoli</a:t>
                </a:r>
                <a:r>
                  <a:rPr lang="en-US" dirty="0"/>
                  <a:t>.</a:t>
                </a:r>
              </a:p>
              <a:p>
                <a:r>
                  <a:rPr lang="en-US" dirty="0" err="1"/>
                  <a:t>Alcuni</a:t>
                </a:r>
                <a:r>
                  <a:rPr lang="en-US" dirty="0"/>
                  <a:t> </a:t>
                </a:r>
                <a:r>
                  <a:rPr lang="en-US" dirty="0" err="1"/>
                  <a:t>attinidi</a:t>
                </a:r>
                <a:r>
                  <a:rPr lang="en-US" dirty="0"/>
                  <a:t> (come il </a:t>
                </a:r>
                <a:r>
                  <a:rPr lang="en-US" b="1" dirty="0"/>
                  <a:t>Plutonio-239</a:t>
                </a:r>
                <a:r>
                  <a:rPr lang="en-US" dirty="0"/>
                  <a:t>) </a:t>
                </a:r>
                <a:r>
                  <a:rPr lang="en-US" dirty="0" err="1"/>
                  <a:t>hanno</a:t>
                </a:r>
                <a:r>
                  <a:rPr lang="en-US" dirty="0"/>
                  <a:t> </a:t>
                </a:r>
                <a:r>
                  <a:rPr lang="en-US" dirty="0" err="1"/>
                  <a:t>emivite</a:t>
                </a:r>
                <a:r>
                  <a:rPr lang="en-US" dirty="0"/>
                  <a:t> di </a:t>
                </a:r>
                <a:r>
                  <a:rPr lang="en-US" b="1" dirty="0" err="1"/>
                  <a:t>migliaia</a:t>
                </a:r>
                <a:r>
                  <a:rPr lang="en-US" b="1" dirty="0"/>
                  <a:t> di anni</a:t>
                </a:r>
                <a:r>
                  <a:rPr lang="en-US" dirty="0"/>
                  <a:t>.</a:t>
                </a:r>
              </a:p>
              <a:p>
                <a:br>
                  <a:rPr lang="en-US" dirty="0"/>
                </a:br>
                <a:endParaRPr lang="en-US" dirty="0"/>
              </a:p>
              <a:p>
                <a:r>
                  <a:rPr lang="en-US" b="1" dirty="0"/>
                  <a:t>🔬 4. </a:t>
                </a:r>
                <a:r>
                  <a:rPr lang="en-US" b="1" dirty="0" err="1"/>
                  <a:t>Implicazioni</a:t>
                </a:r>
                <a:endParaRPr lang="en-US" b="1" dirty="0"/>
              </a:p>
              <a:p>
                <a:r>
                  <a:rPr lang="en-US" dirty="0"/>
                  <a:t>I </a:t>
                </a:r>
                <a:r>
                  <a:rPr lang="en-US" dirty="0" err="1"/>
                  <a:t>prodotti</a:t>
                </a:r>
                <a:r>
                  <a:rPr lang="en-US" dirty="0"/>
                  <a:t> di </a:t>
                </a:r>
                <a:r>
                  <a:rPr lang="en-US" dirty="0" err="1"/>
                  <a:t>fissione</a:t>
                </a:r>
                <a:r>
                  <a:rPr lang="en-US" dirty="0"/>
                  <a:t> </a:t>
                </a:r>
                <a:r>
                  <a:rPr lang="en-US" dirty="0" err="1"/>
                  <a:t>sono</a:t>
                </a:r>
                <a:r>
                  <a:rPr lang="en-US" dirty="0"/>
                  <a:t> la </a:t>
                </a:r>
                <a:r>
                  <a:rPr lang="en-US" b="1" dirty="0" err="1"/>
                  <a:t>principale</a:t>
                </a:r>
                <a:r>
                  <a:rPr lang="en-US" b="1" dirty="0"/>
                  <a:t> </a:t>
                </a:r>
                <a:r>
                  <a:rPr lang="en-US" b="1" dirty="0" err="1"/>
                  <a:t>fonte</a:t>
                </a:r>
                <a:r>
                  <a:rPr lang="en-US" b="1" dirty="0"/>
                  <a:t> di </a:t>
                </a:r>
                <a:r>
                  <a:rPr lang="en-US" b="1" dirty="0" err="1"/>
                  <a:t>radioattività</a:t>
                </a:r>
                <a:r>
                  <a:rPr lang="en-US" dirty="0"/>
                  <a:t> </a:t>
                </a:r>
                <a:r>
                  <a:rPr lang="en-US" dirty="0" err="1"/>
                  <a:t>nel</a:t>
                </a:r>
                <a:r>
                  <a:rPr lang="en-US" dirty="0"/>
                  <a:t> </a:t>
                </a:r>
                <a:r>
                  <a:rPr lang="en-US" dirty="0" err="1"/>
                  <a:t>combustibile</a:t>
                </a:r>
                <a:r>
                  <a:rPr lang="en-US" dirty="0"/>
                  <a:t> </a:t>
                </a:r>
                <a:r>
                  <a:rPr lang="en-US" dirty="0" err="1"/>
                  <a:t>esausto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Sono </a:t>
                </a:r>
                <a:r>
                  <a:rPr lang="en-US" dirty="0" err="1"/>
                  <a:t>responsabili</a:t>
                </a:r>
                <a:r>
                  <a:rPr lang="en-US" dirty="0"/>
                  <a:t> del </a:t>
                </a:r>
                <a:r>
                  <a:rPr lang="en-US" b="1" dirty="0" err="1"/>
                  <a:t>calore</a:t>
                </a:r>
                <a:r>
                  <a:rPr lang="en-US" b="1" dirty="0"/>
                  <a:t> </a:t>
                </a:r>
                <a:r>
                  <a:rPr lang="en-US" b="1" dirty="0" err="1"/>
                  <a:t>residuo</a:t>
                </a:r>
                <a:r>
                  <a:rPr lang="en-US" dirty="0"/>
                  <a:t> </a:t>
                </a:r>
                <a:r>
                  <a:rPr lang="en-US" dirty="0" err="1"/>
                  <a:t>che</a:t>
                </a:r>
                <a:r>
                  <a:rPr lang="en-US" dirty="0"/>
                  <a:t> </a:t>
                </a:r>
                <a:r>
                  <a:rPr lang="en-US" dirty="0" err="1"/>
                  <a:t>deve</a:t>
                </a:r>
                <a:r>
                  <a:rPr lang="en-US" dirty="0"/>
                  <a:t> </a:t>
                </a:r>
                <a:r>
                  <a:rPr lang="en-US" dirty="0" err="1"/>
                  <a:t>essere</a:t>
                </a:r>
                <a:r>
                  <a:rPr lang="en-US" dirty="0"/>
                  <a:t> </a:t>
                </a:r>
                <a:r>
                  <a:rPr lang="en-US" dirty="0" err="1"/>
                  <a:t>gestito</a:t>
                </a:r>
                <a:r>
                  <a:rPr lang="en-US" dirty="0"/>
                  <a:t> </a:t>
                </a:r>
                <a:r>
                  <a:rPr lang="en-US" dirty="0" err="1"/>
                  <a:t>anche</a:t>
                </a:r>
                <a:r>
                  <a:rPr lang="en-US" dirty="0"/>
                  <a:t> dopo lo </a:t>
                </a:r>
                <a:r>
                  <a:rPr lang="en-US" dirty="0" err="1"/>
                  <a:t>spegnimento</a:t>
                </a:r>
                <a:r>
                  <a:rPr lang="en-US" dirty="0"/>
                  <a:t> del </a:t>
                </a:r>
                <a:r>
                  <a:rPr lang="en-US" dirty="0" err="1"/>
                  <a:t>reattore</a:t>
                </a:r>
                <a:r>
                  <a:rPr lang="en-US" dirty="0"/>
                  <a:t>.</a:t>
                </a:r>
              </a:p>
              <a:p>
                <a:r>
                  <a:rPr lang="en-US" dirty="0" err="1"/>
                  <a:t>Richiedono</a:t>
                </a:r>
                <a:r>
                  <a:rPr lang="en-US" dirty="0"/>
                  <a:t> </a:t>
                </a:r>
                <a:r>
                  <a:rPr lang="en-US" b="1" dirty="0" err="1"/>
                  <a:t>contenimento</a:t>
                </a:r>
                <a:r>
                  <a:rPr lang="en-US" b="1" dirty="0"/>
                  <a:t> </a:t>
                </a:r>
                <a:r>
                  <a:rPr lang="en-US" b="1" dirty="0" err="1"/>
                  <a:t>sicuro</a:t>
                </a:r>
                <a:r>
                  <a:rPr lang="en-US" dirty="0"/>
                  <a:t> per </a:t>
                </a:r>
                <a:r>
                  <a:rPr lang="en-US" dirty="0" err="1"/>
                  <a:t>evitare</a:t>
                </a:r>
                <a:r>
                  <a:rPr lang="en-US" dirty="0"/>
                  <a:t> </a:t>
                </a:r>
                <a:r>
                  <a:rPr lang="en-US" dirty="0" err="1"/>
                  <a:t>contaminazioni</a:t>
                </a:r>
                <a:r>
                  <a:rPr lang="en-US" dirty="0"/>
                  <a:t>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5050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F6A30-88FF-8B81-E0AC-69BFECDE0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1AD78-EA9B-0BBA-5FE5-697C9F6541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46A29B-22BD-D38F-B8E9-A17A11711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971DE-D4FF-AF85-03FB-476F45C13D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8398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926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73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EF020-6FAF-11C2-BB65-04F8BBCB3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2C1205-AF88-8296-D266-C65BB1EE1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06ED38-FD6F-FFC5-C6A5-417EA1836B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F47DED-DB08-1D04-AB95-FF347A69FA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62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C206D-88BF-9B34-9664-1E9EDD672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FF7026-346E-FFA1-34E9-47DE5F7C1F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6F901-360E-02EF-7B0A-B71778F7E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1A4BE9-445C-2675-7FF2-FF949F829C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7175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052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D77E0-FC37-8C28-D35C-55D09FA94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49AE6A-EFC1-C274-FEB3-43EFBA0FD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8237EC-5535-0059-D0F2-B945C46716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2F0B9-DBD3-CE92-A756-D84BC2F781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52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04F9A-2325-4759-F58D-AE701ABDF9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B38F1-9A5F-A0C5-DA15-DB56F4A7E2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FC57DE-B11E-067C-8AC8-A6DCC3028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13F1-BE54-34AB-6EAB-41238A622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54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72A1C-7F7B-B37F-DB86-362864BE4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8F8115-002F-271D-D392-32C09A8FB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F3F733-F771-38A6-1CF9-3E78EEC249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D70CF-9234-A2D7-FC22-9708D7B83C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595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F127F-FE46-43DA-9E71-CAC359900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F0B5CF-E9D1-CDE2-6EA8-3BDD6B5103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1F80D6-017B-CEB2-9350-C45C5073D4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5C2FD7-5B10-9F71-3F31-45883A081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528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8ED2B-3E19-7287-31E1-F9A1BE2C9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0364D-EFF4-08C0-78B1-1D159013CF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BD4171-93D0-8FDD-F626-83FA94877F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A2898-FDDA-5D96-95EA-6B163AF4F0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03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201B0-D167-F49B-66C4-A95BACC4D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8A6617-AB86-910F-8940-CFD0F8D692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D892E4-B874-FC5A-2D00-EC1441D5B7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E14BD3-E82A-5D60-8EBA-1D793A287A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269A8-89E7-41E5-8420-9C6BB91860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264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5E240-DE5F-4E42-868E-91EA4E9DE2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D18492-F79E-0A10-8577-4C0779EBF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4DFA7C-B2C9-B1A0-B331-E908AB04A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CB948-B216-D14C-C3DA-E28DC62E3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1A943-BB81-6586-0C9A-5ABB7D656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337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58B7-493F-71A0-0626-FA5E92A42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65EA2B-080B-BC35-EF2A-9B249E537C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9A0B5-3723-4976-1DBA-237FF588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41C57-CCA9-7DC3-77F8-06B0EA6C6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24110-C6B3-02B7-11D8-794681C76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83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3F817E-4E57-F6DA-4CC8-C40860B884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EA2ED8-8B1A-0659-482F-A41D8B660F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ED09B3-013C-FBB1-DDC6-2C194E9B3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37472-F9F7-4E32-4FD0-26C455887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09515-8041-243E-C2DB-A12D02AAC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58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6DC90-9BD2-ABD4-C6DF-2F586246A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B0C5D-3171-B8C5-1CBF-CA4E04E53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62B07-BBAD-851F-335B-234757C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70C1E-55FD-D0A4-9EB0-C7648F87E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C1BA23-E2D2-665F-562B-99184D482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1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42F24-3FD3-AF54-8171-D0EC2747C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1C16D2-2D10-BC43-9725-C488406227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7EBCA-A4B9-7159-ABC3-15DAE922B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95D64-D38F-DF44-B974-C127778C5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DFE8D-17BC-3125-33FD-E86662F46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8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B3C0A-1852-BFFF-9C81-E8C3D0653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6A813-5EE1-E049-7CAE-3F81CA63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0CACB1-4241-EE53-799C-7023292E3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F4185C-6962-5600-FF29-594217867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7E26F4-4921-A566-697D-EEE787983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6DB0F-2283-D02A-9984-DBE987B9F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3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7707B-0CEB-A893-C66E-F5E73907B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36682-C960-EBD4-4FC2-354C2FA52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8DDFD1-3AAA-575E-3D63-BB4CF2841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2888ED-C3C5-9D2F-9E6B-1737450C6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97A28E-770E-E17A-77C4-0A2FF6A48E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FB2153-66F2-4611-F961-5136906AE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877172-0BCF-7732-1C1C-86B84463A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5D5AAE-42CD-85F4-607C-C6668CE3E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30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5F35C-FBEC-59F8-2452-BA9462167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588200-E919-F30B-F3B9-23BD327E6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AD9A7B-7143-8921-927C-4ED3B9CB3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229847-0D47-587B-7535-16F81633D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94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67B05F-840E-9708-182D-CA69202FD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9C8598-9576-12BD-ACE0-6B659CF6A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C0350-71FB-D2C6-17D5-C574878D2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8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2E1B1-B3FD-A78B-0C18-4F8E34359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7C438-48E0-D706-7D6E-3F4518A08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5ACDB-F69D-7B4F-045E-F7B1D3B73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130056-2667-26E7-9888-6BF45C600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CD328-0A17-5B19-FC39-098BD0240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68E563-22A8-151C-40A0-54BA59EF2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A8954-DF5F-0743-ECF7-89B74720A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7DB9C0-F823-FFAF-3763-2C3CBEE076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9922BD-3AEA-A765-0A54-1875840FE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81E2C1-50E2-6D0E-EA89-A1335F56E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0B69D-16AC-B3C3-A2FB-5D1C0943C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5D718-FE8E-3E28-DA38-0649D6EE7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08E1A8-E8BA-0E02-2F53-7139A97D6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93E97-11FF-6FC5-DB31-3CAD99F4E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E4650-980E-06A1-0EFA-CC3F1E6836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AE46F9-66C3-4DFE-A788-8F99DA801EBC}" type="datetimeFigureOut">
              <a:rPr lang="en-US" smtClean="0"/>
              <a:t>11/13/2025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DC2DE-26E0-5C59-0FFB-5986A29DD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DCC8A-5F4C-17C5-7FAD-BD9F46035F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B18451-04F6-45DA-8ED1-66ED116BDF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92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2.xml" /><Relationship Id="rId5" Type="http://schemas.openxmlformats.org/officeDocument/2006/relationships/image" Target="../media/image21.png" /><Relationship Id="rId4" Type="http://schemas.openxmlformats.org/officeDocument/2006/relationships/image" Target="../media/image20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3.xml" /><Relationship Id="rId6" Type="http://schemas.openxmlformats.org/officeDocument/2006/relationships/image" Target="../media/image24.gif" /><Relationship Id="rId5" Type="http://schemas.openxmlformats.org/officeDocument/2006/relationships/image" Target="../media/image23.png" /><Relationship Id="rId4" Type="http://schemas.openxmlformats.org/officeDocument/2006/relationships/image" Target="../media/image22.pn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4.xml" /><Relationship Id="rId6" Type="http://schemas.openxmlformats.org/officeDocument/2006/relationships/image" Target="../media/image27.jpeg" /><Relationship Id="rId5" Type="http://schemas.openxmlformats.org/officeDocument/2006/relationships/image" Target="../media/image26.jpeg" /><Relationship Id="rId4" Type="http://schemas.openxmlformats.org/officeDocument/2006/relationships/image" Target="../media/image25.pn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5.xml" /><Relationship Id="rId4" Type="http://schemas.openxmlformats.org/officeDocument/2006/relationships/image" Target="../media/image29.jpe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6.xml" /><Relationship Id="rId5" Type="http://schemas.openxmlformats.org/officeDocument/2006/relationships/image" Target="../media/image31.jpeg" /><Relationship Id="rId4" Type="http://schemas.microsoft.com/office/2007/relationships/hdphoto" Target="../media/hdphoto1.wdp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 /><Relationship Id="rId2" Type="http://schemas.openxmlformats.org/officeDocument/2006/relationships/image" Target="../media/image32.png" /><Relationship Id="rId1" Type="http://schemas.openxmlformats.org/officeDocument/2006/relationships/slideLayout" Target="../slideLayouts/slideLayout2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2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37.png" /><Relationship Id="rId4" Type="http://schemas.openxmlformats.org/officeDocument/2006/relationships/image" Target="../media/image36.pn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40.png" /><Relationship Id="rId4" Type="http://schemas.openxmlformats.org/officeDocument/2006/relationships/image" Target="../media/image39.png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 /><Relationship Id="rId7" Type="http://schemas.openxmlformats.org/officeDocument/2006/relationships/image" Target="../media/image43.jpeg" /><Relationship Id="rId2" Type="http://schemas.openxmlformats.org/officeDocument/2006/relationships/slideLayout" Target="../slideLayouts/slideLayout2.xml" /><Relationship Id="rId1" Type="http://schemas.openxmlformats.org/officeDocument/2006/relationships/themeOverride" Target="../theme/themeOverride7.xml" /><Relationship Id="rId6" Type="http://schemas.openxmlformats.org/officeDocument/2006/relationships/hyperlink" Target="https://www.globalenergymonitor.org/it/projects/global-coal-mine-tracker/" TargetMode="External" /><Relationship Id="rId5" Type="http://schemas.openxmlformats.org/officeDocument/2006/relationships/image" Target="../media/image42.png" /><Relationship Id="rId4" Type="http://schemas.openxmlformats.org/officeDocument/2006/relationships/image" Target="../media/image41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 /><Relationship Id="rId2" Type="http://schemas.openxmlformats.org/officeDocument/2006/relationships/slideLayout" Target="../slideLayouts/slideLayout1.xml" /><Relationship Id="rId1" Type="http://schemas.openxmlformats.org/officeDocument/2006/relationships/themeOverride" Target="../theme/themeOverride1.xml" /><Relationship Id="rId4" Type="http://schemas.openxmlformats.org/officeDocument/2006/relationships/image" Target="../media/image2.jpeg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 /><Relationship Id="rId2" Type="http://schemas.openxmlformats.org/officeDocument/2006/relationships/slideLayout" Target="../slideLayouts/slideLayout1.xml" /><Relationship Id="rId1" Type="http://schemas.openxmlformats.org/officeDocument/2006/relationships/themeOverride" Target="../theme/themeOverride8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 /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330.png" /><Relationship Id="rId4" Type="http://schemas.openxmlformats.org/officeDocument/2006/relationships/image" Target="../media/image320.pn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image" Target="../media/image46.gif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83.png" 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 /><Relationship Id="rId2" Type="http://schemas.openxmlformats.org/officeDocument/2006/relationships/image" Target="../media/image48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49.pn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 /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2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 /><Relationship Id="rId2" Type="http://schemas.openxmlformats.org/officeDocument/2006/relationships/image" Target="../media/image51.jpe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53.jpeg" 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 /><Relationship Id="rId1" Type="http://schemas.openxmlformats.org/officeDocument/2006/relationships/slideLayout" Target="../slideLayouts/slideLayout2.xml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 /><Relationship Id="rId2" Type="http://schemas.openxmlformats.org/officeDocument/2006/relationships/image" Target="../media/image33.jpeg" /><Relationship Id="rId1" Type="http://schemas.openxmlformats.org/officeDocument/2006/relationships/slideLayout" Target="../slideLayouts/slideLayout2.xml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image" Target="../media/image34.png" /><Relationship Id="rId1" Type="http://schemas.openxmlformats.org/officeDocument/2006/relationships/slideLayout" Target="../slideLayouts/slideLayout2.xml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 /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37.pn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 /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58.jpeg" /><Relationship Id="rId5" Type="http://schemas.openxmlformats.org/officeDocument/2006/relationships/image" Target="../media/image57.jpeg" /><Relationship Id="rId4" Type="http://schemas.openxmlformats.org/officeDocument/2006/relationships/image" Target="../media/image56.png" 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 /><Relationship Id="rId2" Type="http://schemas.openxmlformats.org/officeDocument/2006/relationships/slideLayout" Target="../slideLayouts/slideLayout1.xml" /><Relationship Id="rId1" Type="http://schemas.openxmlformats.org/officeDocument/2006/relationships/themeOverride" Target="../theme/themeOverride9.xml" 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 /><Relationship Id="rId13" Type="http://schemas.openxmlformats.org/officeDocument/2006/relationships/image" Target="../media/image70.jpeg" /><Relationship Id="rId3" Type="http://schemas.openxmlformats.org/officeDocument/2006/relationships/image" Target="../media/image60.jpeg" /><Relationship Id="rId7" Type="http://schemas.openxmlformats.org/officeDocument/2006/relationships/image" Target="../media/image64.jpeg" /><Relationship Id="rId12" Type="http://schemas.openxmlformats.org/officeDocument/2006/relationships/image" Target="../media/image69.jpeg" /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63.jpeg" /><Relationship Id="rId11" Type="http://schemas.openxmlformats.org/officeDocument/2006/relationships/image" Target="../media/image68.jpeg" /><Relationship Id="rId5" Type="http://schemas.openxmlformats.org/officeDocument/2006/relationships/image" Target="../media/image62.jpeg" /><Relationship Id="rId10" Type="http://schemas.openxmlformats.org/officeDocument/2006/relationships/image" Target="../media/image67.jpeg" /><Relationship Id="rId4" Type="http://schemas.openxmlformats.org/officeDocument/2006/relationships/image" Target="../media/image61.jpeg" /><Relationship Id="rId9" Type="http://schemas.openxmlformats.org/officeDocument/2006/relationships/image" Target="../media/image66.jpeg" /><Relationship Id="rId14" Type="http://schemas.openxmlformats.org/officeDocument/2006/relationships/image" Target="../media/image71.jpeg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 /><Relationship Id="rId2" Type="http://schemas.openxmlformats.org/officeDocument/2006/relationships/slideLayout" Target="../slideLayouts/slideLayout1.xml" /><Relationship Id="rId1" Type="http://schemas.openxmlformats.org/officeDocument/2006/relationships/themeOverride" Target="../theme/themeOverride10.xml" 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 /><Relationship Id="rId3" Type="http://schemas.openxmlformats.org/officeDocument/2006/relationships/image" Target="../media/image73.jpeg" /><Relationship Id="rId7" Type="http://schemas.openxmlformats.org/officeDocument/2006/relationships/image" Target="../media/image77.jpeg" /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76.png" /><Relationship Id="rId5" Type="http://schemas.openxmlformats.org/officeDocument/2006/relationships/image" Target="../media/image75.jpeg" /><Relationship Id="rId4" Type="http://schemas.openxmlformats.org/officeDocument/2006/relationships/image" Target="../media/image74.jpeg" /><Relationship Id="rId9" Type="http://schemas.openxmlformats.org/officeDocument/2006/relationships/image" Target="../media/image79.jpeg" 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 /><Relationship Id="rId2" Type="http://schemas.openxmlformats.org/officeDocument/2006/relationships/notesSlide" Target="../notesSlides/notesSlide22.xml" /><Relationship Id="rId1" Type="http://schemas.openxmlformats.org/officeDocument/2006/relationships/slideLayout" Target="../slideLayouts/slideLayout1.xml" /><Relationship Id="rId5" Type="http://schemas.openxmlformats.org/officeDocument/2006/relationships/image" Target="../media/image82.gif" /><Relationship Id="rId4" Type="http://schemas.openxmlformats.org/officeDocument/2006/relationships/image" Target="../media/image81.png" 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 /><Relationship Id="rId2" Type="http://schemas.openxmlformats.org/officeDocument/2006/relationships/notesSlide" Target="../notesSlides/notesSlide23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84.jpeg" 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 /><Relationship Id="rId2" Type="http://schemas.openxmlformats.org/officeDocument/2006/relationships/notesSlide" Target="../notesSlides/notesSlide24.xml" /><Relationship Id="rId1" Type="http://schemas.openxmlformats.org/officeDocument/2006/relationships/slideLayout" Target="../slideLayouts/slideLayout2.xml" 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 /><Relationship Id="rId2" Type="http://schemas.openxmlformats.org/officeDocument/2006/relationships/video" Target="../media/media1.webm" /><Relationship Id="rId1" Type="http://schemas.microsoft.com/office/2007/relationships/media" Target="../media/media1.webm" /><Relationship Id="rId6" Type="http://schemas.openxmlformats.org/officeDocument/2006/relationships/image" Target="../media/image87.png" /><Relationship Id="rId5" Type="http://schemas.openxmlformats.org/officeDocument/2006/relationships/image" Target="../media/image86.jpeg" /><Relationship Id="rId4" Type="http://schemas.openxmlformats.org/officeDocument/2006/relationships/notesSlide" Target="../notesSlides/notesSlide25.xml" 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 /><Relationship Id="rId2" Type="http://schemas.openxmlformats.org/officeDocument/2006/relationships/notesSlide" Target="../notesSlides/notesSlide26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89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7" Type="http://schemas.openxmlformats.org/officeDocument/2006/relationships/image" Target="../media/image8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7.png" /><Relationship Id="rId5" Type="http://schemas.openxmlformats.org/officeDocument/2006/relationships/image" Target="../media/image6.png" /><Relationship Id="rId4" Type="http://schemas.openxmlformats.org/officeDocument/2006/relationships/image" Target="../media/image51.png" 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 /><Relationship Id="rId2" Type="http://schemas.openxmlformats.org/officeDocument/2006/relationships/notesSlide" Target="../notesSlides/notesSlide27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92.jpeg" /><Relationship Id="rId4" Type="http://schemas.openxmlformats.org/officeDocument/2006/relationships/image" Target="../media/image91.png" 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 /><Relationship Id="rId2" Type="http://schemas.openxmlformats.org/officeDocument/2006/relationships/notesSlide" Target="../notesSlides/notesSlide28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94.png" 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 /><Relationship Id="rId2" Type="http://schemas.openxmlformats.org/officeDocument/2006/relationships/image" Target="../media/image95.jpeg" /><Relationship Id="rId1" Type="http://schemas.openxmlformats.org/officeDocument/2006/relationships/slideLayout" Target="../slideLayouts/slideLayout2.xml" 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 /><Relationship Id="rId2" Type="http://schemas.openxmlformats.org/officeDocument/2006/relationships/notesSlide" Target="../notesSlides/notesSlide29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97.jpeg" /><Relationship Id="rId4" Type="http://schemas.openxmlformats.org/officeDocument/2006/relationships/image" Target="../media/image55.png" 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 /><Relationship Id="rId1" Type="http://schemas.openxmlformats.org/officeDocument/2006/relationships/slideLayout" Target="../slideLayouts/slideLayout2.xml" 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notesSlide" Target="../notesSlides/notesSlide30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99.png" 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 /><Relationship Id="rId2" Type="http://schemas.openxmlformats.org/officeDocument/2006/relationships/notesSlide" Target="../notesSlides/notesSlide31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03.png" /><Relationship Id="rId5" Type="http://schemas.openxmlformats.org/officeDocument/2006/relationships/image" Target="../media/image102.jpeg" /><Relationship Id="rId4" Type="http://schemas.openxmlformats.org/officeDocument/2006/relationships/image" Target="../media/image101.jpe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5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7" Type="http://schemas.openxmlformats.org/officeDocument/2006/relationships/image" Target="../media/image13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2.png" /><Relationship Id="rId5" Type="http://schemas.openxmlformats.org/officeDocument/2006/relationships/image" Target="../media/image11.png" /><Relationship Id="rId4" Type="http://schemas.openxmlformats.org/officeDocument/2006/relationships/image" Target="../media/image10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17.jpeg" /><Relationship Id="rId4" Type="http://schemas.openxmlformats.org/officeDocument/2006/relationships/image" Target="../media/image16.gif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9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8C8EDF-72C5-5F5C-8CA6-AF1186412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25"/>
            <a:ext cx="12192000" cy="685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296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6A7748-F26F-B938-276C-7699BE6C4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3AB95E-39AC-A187-D0E9-2578EC05203B}"/>
              </a:ext>
            </a:extLst>
          </p:cNvPr>
          <p:cNvSpPr txBox="1"/>
          <p:nvPr/>
        </p:nvSpPr>
        <p:spPr>
          <a:xfrm>
            <a:off x="831170" y="2558315"/>
            <a:ext cx="1406878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CO2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DAE52-E444-15A7-BDE4-F70982957CBB}"/>
              </a:ext>
            </a:extLst>
          </p:cNvPr>
          <p:cNvSpPr txBox="1"/>
          <p:nvPr/>
        </p:nvSpPr>
        <p:spPr>
          <a:xfrm>
            <a:off x="2604398" y="2558314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145D9-F0BC-8483-AE11-9B6488E0A463}"/>
              </a:ext>
            </a:extLst>
          </p:cNvPr>
          <p:cNvSpPr txBox="1"/>
          <p:nvPr/>
        </p:nvSpPr>
        <p:spPr>
          <a:xfrm>
            <a:off x="4369886" y="2558314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90D5DE-3328-F96E-17BA-032EFA818835}"/>
              </a:ext>
            </a:extLst>
          </p:cNvPr>
          <p:cNvSpPr txBox="1"/>
          <p:nvPr/>
        </p:nvSpPr>
        <p:spPr>
          <a:xfrm>
            <a:off x="6156498" y="2538528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358B30-C960-3497-DD96-5552F0C57AC1}"/>
              </a:ext>
            </a:extLst>
          </p:cNvPr>
          <p:cNvSpPr txBox="1"/>
          <p:nvPr/>
        </p:nvSpPr>
        <p:spPr>
          <a:xfrm>
            <a:off x="7921986" y="2538529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PM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46A6346-9C86-04E0-45DC-33BC6F4ED2DE}"/>
              </a:ext>
            </a:extLst>
          </p:cNvPr>
          <p:cNvSpPr/>
          <p:nvPr/>
        </p:nvSpPr>
        <p:spPr>
          <a:xfrm>
            <a:off x="83117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0701748-A90F-610A-F98F-AB893FFD642A}"/>
              </a:ext>
            </a:extLst>
          </p:cNvPr>
          <p:cNvSpPr/>
          <p:nvPr/>
        </p:nvSpPr>
        <p:spPr>
          <a:xfrm>
            <a:off x="2607220" y="2063015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7D2B96-03A5-303B-033C-7FDCFC3ECA48}"/>
              </a:ext>
            </a:extLst>
          </p:cNvPr>
          <p:cNvSpPr/>
          <p:nvPr/>
        </p:nvSpPr>
        <p:spPr>
          <a:xfrm>
            <a:off x="438327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3CC2395-20A8-8088-E337-3D4A28E83886}"/>
              </a:ext>
            </a:extLst>
          </p:cNvPr>
          <p:cNvSpPr/>
          <p:nvPr/>
        </p:nvSpPr>
        <p:spPr>
          <a:xfrm>
            <a:off x="615932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0163E57-7C97-F8F2-D72F-963EEB941710}"/>
              </a:ext>
            </a:extLst>
          </p:cNvPr>
          <p:cNvSpPr/>
          <p:nvPr/>
        </p:nvSpPr>
        <p:spPr>
          <a:xfrm>
            <a:off x="7938192" y="2063015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2F624EF-13CD-B9F7-2B89-36F6E8881E08}"/>
              </a:ext>
            </a:extLst>
          </p:cNvPr>
          <p:cNvSpPr txBox="1"/>
          <p:nvPr/>
        </p:nvSpPr>
        <p:spPr>
          <a:xfrm>
            <a:off x="9751428" y="2239765"/>
            <a:ext cx="1409700" cy="1032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Metalli pesanti e ceneri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3E734D9-D180-465A-9E54-AFA8EDD5D07F}"/>
              </a:ext>
            </a:extLst>
          </p:cNvPr>
          <p:cNvSpPr/>
          <p:nvPr/>
        </p:nvSpPr>
        <p:spPr>
          <a:xfrm>
            <a:off x="9751428" y="2063015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77741241-BA80-C96A-BF28-AA738F120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87" y="3896570"/>
            <a:ext cx="4595450" cy="258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mog: cos'è, come si forma e cosa comporta - Ecloga Italia S.p.A.">
            <a:extLst>
              <a:ext uri="{FF2B5EF4-FFF2-40B4-BE49-F238E27FC236}">
                <a16:creationId xmlns:a16="http://schemas.microsoft.com/office/drawing/2014/main" id="{BBAAD594-8BFE-DFA2-6DB9-AB8201599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175" y="3896571"/>
            <a:ext cx="5299953" cy="258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6738899-0F2B-0D50-F361-AC9439482D99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46865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A65E93-D026-6DF7-1C3B-45C775B86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9386947-DF02-7740-4BC2-9793E82B9A54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BC4E9DA-5FFA-3DAC-ACB4-D42EEAA66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061" y="1424027"/>
            <a:ext cx="3433879" cy="162791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6E40DA-5400-2F18-B3CF-7AB160DC1C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849" y="1065216"/>
            <a:ext cx="4150063" cy="560136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023FBC6-F631-9DB3-4C62-77BE96561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061" y="3629276"/>
            <a:ext cx="1892300" cy="189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C35B5F3-555D-F097-526D-575215A46DAE}"/>
              </a:ext>
            </a:extLst>
          </p:cNvPr>
          <p:cNvSpPr txBox="1"/>
          <p:nvPr/>
        </p:nvSpPr>
        <p:spPr>
          <a:xfrm>
            <a:off x="8763000" y="3629276"/>
            <a:ext cx="3213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1</a:t>
            </a:r>
            <a:r>
              <a:rPr lang="it-IT" dirty="0"/>
              <a:t> death/minute (heat)</a:t>
            </a:r>
          </a:p>
          <a:p>
            <a:endParaRPr lang="it-IT" dirty="0"/>
          </a:p>
          <a:p>
            <a:r>
              <a:rPr lang="it-IT" b="1" dirty="0"/>
              <a:t>2</a:t>
            </a:r>
            <a:r>
              <a:rPr lang="it-IT" dirty="0"/>
              <a:t> death/minute (PM 2.5, coal)</a:t>
            </a:r>
          </a:p>
          <a:p>
            <a:endParaRPr lang="it-IT" dirty="0"/>
          </a:p>
          <a:p>
            <a:r>
              <a:rPr lang="it-IT" b="1" dirty="0"/>
              <a:t>2,3</a:t>
            </a:r>
            <a:r>
              <a:rPr lang="it-IT" dirty="0"/>
              <a:t> death/minute (PM 2.5, oil)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136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335772-9772-46F1-F46E-BC4E4413F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EEADAF-A4A8-B5F9-0B6C-59EC50E390BE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EE494819-38B2-D821-9854-D7FA2A257654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73F67C2-1BC9-A9C2-54DD-7695FB3E5E1A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F8E7F64-C73A-3C27-B3F6-79D9616CA3EF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A15927-5599-1382-2A10-CCB34469638F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98008A-9C2E-7D18-08BE-C059BA430C5E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19BC84-FDC6-01B6-9FD3-E7A7AEF548E6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8CAC80E-A758-8F24-3AA1-0F951C541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1" y="3730764"/>
            <a:ext cx="3648383" cy="202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AC58B53-4F29-E7C8-C789-F36091B0530D}"/>
              </a:ext>
            </a:extLst>
          </p:cNvPr>
          <p:cNvSpPr txBox="1"/>
          <p:nvPr/>
        </p:nvSpPr>
        <p:spPr>
          <a:xfrm>
            <a:off x="83502" y="5744662"/>
            <a:ext cx="40317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marxistleftreview.org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8D316F-1B3F-EE40-F9B1-562063DA934A}"/>
              </a:ext>
            </a:extLst>
          </p:cNvPr>
          <p:cNvSpPr txBox="1"/>
          <p:nvPr/>
        </p:nvSpPr>
        <p:spPr>
          <a:xfrm>
            <a:off x="4485800" y="5719262"/>
            <a:ext cx="31322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Fonte:</a:t>
            </a:r>
            <a:r>
              <a:rPr lang="en-US" sz="1000" dirty="0"/>
              <a:t> </a:t>
            </a:r>
            <a:r>
              <a:rPr lang="en-US" sz="1000" dirty="0" err="1"/>
              <a:t>insideclimatenews</a:t>
            </a:r>
            <a:endParaRPr lang="en-US" sz="1000" dirty="0"/>
          </a:p>
        </p:txBody>
      </p:sp>
      <p:pic>
        <p:nvPicPr>
          <p:cNvPr id="2052" name="Picture 4" descr="As recently as the early `90s, it took about 10 square meters to produce a metric ton of coal, new research says. By 2015, that was up to about 30 square meters. Credit: Alan Gignoux/Courtesy Appalachian Voices">
            <a:extLst>
              <a:ext uri="{FF2B5EF4-FFF2-40B4-BE49-F238E27FC236}">
                <a16:creationId xmlns:a16="http://schemas.microsoft.com/office/drawing/2014/main" id="{4CC9CB63-AF30-DCF8-6DF2-65FAA5924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940" y="3708173"/>
            <a:ext cx="3044118" cy="20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a rivista il Mulino: 8 agosto 1956. La tragedia di Marcinelle">
            <a:extLst>
              <a:ext uri="{FF2B5EF4-FFF2-40B4-BE49-F238E27FC236}">
                <a16:creationId xmlns:a16="http://schemas.microsoft.com/office/drawing/2014/main" id="{B18E2FB2-28FA-D7C6-AF13-9F67276DF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918" y="3730959"/>
            <a:ext cx="3613343" cy="20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728084B-9048-6954-C8EA-D841FAE2CDD7}"/>
              </a:ext>
            </a:extLst>
          </p:cNvPr>
          <p:cNvSpPr txBox="1"/>
          <p:nvPr/>
        </p:nvSpPr>
        <p:spPr>
          <a:xfrm>
            <a:off x="8404914" y="5737585"/>
            <a:ext cx="279648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b="0" i="0" cap="all" dirty="0">
                <a:solidFill>
                  <a:srgbClr val="000000"/>
                </a:solidFill>
                <a:effectLst/>
                <a:latin typeface="Union"/>
              </a:rPr>
              <a:t>8 agosto 1956. La tragedia di Marcinelle</a:t>
            </a:r>
            <a:endParaRPr lang="en-US" sz="1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F24409-D457-A55F-0FA1-7173D2B718C0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0056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E77EED-81C3-6435-9D2B-D339517BD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081EEB5-7ACD-A88C-F592-6106ADDF5215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AF2C308E-2CD3-C48D-E608-C648C21343C3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CC043CB-7E14-DE2C-C200-5BCF60CFDACC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622EB54-B397-7435-EB3F-CD71529D0164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1672D9-35DE-6B83-EDAC-C6326D68A5FF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D90553-77BC-FA30-4F13-4A5BE3C8D911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BF6FCA-6C62-BBEB-CEB4-21DFF53C4177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4098" name="Picture 2" descr="Secretive Deal to Ship Coal Via Train from SF Bay to Humboldt is a Really  Bad Idea | Sierra Club">
            <a:extLst>
              <a:ext uri="{FF2B5EF4-FFF2-40B4-BE49-F238E27FC236}">
                <a16:creationId xmlns:a16="http://schemas.microsoft.com/office/drawing/2014/main" id="{DFC1B50B-E819-84DE-163D-0D644FA23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27" y="3730764"/>
            <a:ext cx="3919591" cy="266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FCECAF-A53E-8B2C-F99D-2AE71AC1C501}"/>
              </a:ext>
            </a:extLst>
          </p:cNvPr>
          <p:cNvSpPr txBox="1"/>
          <p:nvPr/>
        </p:nvSpPr>
        <p:spPr>
          <a:xfrm>
            <a:off x="1423827" y="6374684"/>
            <a:ext cx="391959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www.sierraclub.org</a:t>
            </a:r>
          </a:p>
        </p:txBody>
      </p:sp>
      <p:pic>
        <p:nvPicPr>
          <p:cNvPr id="4100" name="Picture 4" descr="Porti: a Genova ultimo carico di carbone - Notizie - Ansa.it">
            <a:extLst>
              <a:ext uri="{FF2B5EF4-FFF2-40B4-BE49-F238E27FC236}">
                <a16:creationId xmlns:a16="http://schemas.microsoft.com/office/drawing/2014/main" id="{5DFDDB95-C864-6BAD-DE0B-633208241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692" y="3765356"/>
            <a:ext cx="3919592" cy="26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457478-8434-D9A1-2309-3F1B2713E40E}"/>
              </a:ext>
            </a:extLst>
          </p:cNvPr>
          <p:cNvSpPr txBox="1"/>
          <p:nvPr/>
        </p:nvSpPr>
        <p:spPr>
          <a:xfrm>
            <a:off x="6094288" y="6374684"/>
            <a:ext cx="403699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ANSA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5171C3F-B110-BC2F-628E-7EB96D90D7BA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0173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402B29-460A-8779-9AE5-2B3C309B3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2722947-E768-B1F0-60B5-157FCB75D026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71AEBC93-E5B0-68F2-E36E-02631B6A2ED4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986CDB0-A2DD-CC84-D1C2-603E0BD7FBAA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758617-AFCB-44CA-4669-1A4604E1DDC9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FDE3B1-E014-2DB8-1210-5283C6929A47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083A05-7547-DAE4-9C24-57E213C9DC78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DF8DD6-EF8A-8642-368B-C7A30DB03369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9EE40-3263-6893-E6F9-632E9A1D6A1E}"/>
              </a:ext>
            </a:extLst>
          </p:cNvPr>
          <p:cNvSpPr txBox="1"/>
          <p:nvPr/>
        </p:nvSpPr>
        <p:spPr>
          <a:xfrm>
            <a:off x="1330503" y="6294504"/>
            <a:ext cx="3730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</a:t>
            </a:r>
            <a:r>
              <a:rPr lang="en-US" sz="1000" dirty="0" err="1"/>
              <a:t>Internazionale</a:t>
            </a:r>
            <a:endParaRPr lang="en-US" sz="1000" dirty="0"/>
          </a:p>
        </p:txBody>
      </p:sp>
      <p:pic>
        <p:nvPicPr>
          <p:cNvPr id="19" name="Picture 18" descr="A group of people walking on a street&#10;&#10;AI-generated content may be incorrect.">
            <a:extLst>
              <a:ext uri="{FF2B5EF4-FFF2-40B4-BE49-F238E27FC236}">
                <a16:creationId xmlns:a16="http://schemas.microsoft.com/office/drawing/2014/main" id="{7E299EA3-2441-BECB-8DC9-BE0090887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03" y="3529580"/>
            <a:ext cx="3686875" cy="2664344"/>
          </a:xfrm>
          <a:prstGeom prst="rect">
            <a:avLst/>
          </a:prstGeom>
        </p:spPr>
      </p:pic>
      <p:pic>
        <p:nvPicPr>
          <p:cNvPr id="5126" name="Picture 6" descr="Ex Ilva, i sindacati annunciano: «Venerdì sciopero, corteo e sit-in a Roma»  - La Gazzetta del Mezzogiorno">
            <a:extLst>
              <a:ext uri="{FF2B5EF4-FFF2-40B4-BE49-F238E27FC236}">
                <a16:creationId xmlns:a16="http://schemas.microsoft.com/office/drawing/2014/main" id="{2D76B1F4-9FA2-D654-10A0-91DFABAD8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797" y="3529579"/>
            <a:ext cx="4000500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9776E8C-D32C-D96D-5720-096E742C659D}"/>
              </a:ext>
            </a:extLst>
          </p:cNvPr>
          <p:cNvSpPr txBox="1"/>
          <p:nvPr/>
        </p:nvSpPr>
        <p:spPr>
          <a:xfrm>
            <a:off x="6720797" y="6278857"/>
            <a:ext cx="40005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lag gazzetta del </a:t>
            </a:r>
            <a:r>
              <a:rPr lang="en-US" sz="1000" dirty="0" err="1"/>
              <a:t>mezzogiorno</a:t>
            </a:r>
            <a:endParaRPr lang="en-US" sz="1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668451-2D74-028E-9613-ABFCC24F1C9C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67415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D9EE21-BA89-8C2E-590A-B8D3B41A2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43F0DD9-82B6-A846-E330-0239AC79B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2217E2-4CCB-8446-C417-ACD0EDF58CCE}"/>
              </a:ext>
            </a:extLst>
          </p:cNvPr>
          <p:cNvSpPr txBox="1"/>
          <p:nvPr/>
        </p:nvSpPr>
        <p:spPr>
          <a:xfrm>
            <a:off x="409195" y="1221660"/>
            <a:ext cx="478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ENERGETICI DI PERFORMANCE: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Rendimento: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EROEI: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Capacity factor: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258C3-1706-70E9-376C-DA721F5B8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4" y="3270672"/>
            <a:ext cx="5398266" cy="27694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C89FBA-FF78-7DA9-4104-1A5EB20C9B66}"/>
              </a:ext>
            </a:extLst>
          </p:cNvPr>
          <p:cNvSpPr txBox="1"/>
          <p:nvPr/>
        </p:nvSpPr>
        <p:spPr>
          <a:xfrm>
            <a:off x="440211" y="6040095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F</a:t>
            </a:r>
            <a:r>
              <a:rPr lang="en-US" sz="1000" dirty="0" err="1"/>
              <a:t>onte</a:t>
            </a:r>
            <a:r>
              <a:rPr lang="en-US" sz="1000" dirty="0"/>
              <a:t> </a:t>
            </a:r>
            <a:r>
              <a:rPr lang="en-US" sz="1000" dirty="0" err="1"/>
              <a:t>grafico</a:t>
            </a:r>
            <a:r>
              <a:rPr lang="en-US" sz="1000" dirty="0"/>
              <a:t>: </a:t>
            </a:r>
            <a:r>
              <a:rPr lang="en-US" sz="1000" dirty="0" err="1"/>
              <a:t>Carbonbrief</a:t>
            </a:r>
            <a:endParaRPr lang="en-US" sz="1000" dirty="0"/>
          </a:p>
        </p:txBody>
      </p:sp>
      <p:pic>
        <p:nvPicPr>
          <p:cNvPr id="3076" name="Picture 4" descr="How to Measure the True Cost of Fossil Fuels | Scientific American">
            <a:extLst>
              <a:ext uri="{FF2B5EF4-FFF2-40B4-BE49-F238E27FC236}">
                <a16:creationId xmlns:a16="http://schemas.microsoft.com/office/drawing/2014/main" id="{5133C1C2-3B2A-872C-04DD-E99F42E8E6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5" r="17585"/>
          <a:stretch>
            <a:fillRect/>
          </a:stretch>
        </p:blipFill>
        <p:spPr bwMode="auto">
          <a:xfrm>
            <a:off x="6536211" y="1123125"/>
            <a:ext cx="5156199" cy="463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D43E375-64FF-816C-B293-0791CF302362}"/>
              </a:ext>
            </a:extLst>
          </p:cNvPr>
          <p:cNvSpPr txBox="1"/>
          <p:nvPr/>
        </p:nvSpPr>
        <p:spPr>
          <a:xfrm>
            <a:off x="6567228" y="6040094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it-IT" dirty="0"/>
              <a:t>F</a:t>
            </a:r>
            <a:r>
              <a:rPr lang="en-US" dirty="0" err="1"/>
              <a:t>onte</a:t>
            </a:r>
            <a:r>
              <a:rPr lang="en-US" dirty="0"/>
              <a:t> </a:t>
            </a:r>
            <a:r>
              <a:rPr lang="en-US" dirty="0" err="1"/>
              <a:t>grafico</a:t>
            </a:r>
            <a:r>
              <a:rPr lang="en-US" dirty="0"/>
              <a:t>: </a:t>
            </a:r>
            <a:r>
              <a:rPr lang="en-US" dirty="0" err="1"/>
              <a:t>scientificamerican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2355D-058B-10C8-265A-DD5D53C3579F}"/>
              </a:ext>
            </a:extLst>
          </p:cNvPr>
          <p:cNvSpPr txBox="1"/>
          <p:nvPr/>
        </p:nvSpPr>
        <p:spPr>
          <a:xfrm>
            <a:off x="3025726" y="1775658"/>
            <a:ext cx="924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~40%</a:t>
            </a:r>
          </a:p>
          <a:p>
            <a:r>
              <a:rPr lang="it-IT" b="1" dirty="0">
                <a:solidFill>
                  <a:srgbClr val="FF0000"/>
                </a:solidFill>
              </a:rPr>
              <a:t>~18</a:t>
            </a:r>
          </a:p>
          <a:p>
            <a:r>
              <a:rPr lang="it-IT" b="1" dirty="0">
                <a:solidFill>
                  <a:srgbClr val="FF0000"/>
                </a:solidFill>
              </a:rPr>
              <a:t>~50%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F6CC2C-A43D-DA8C-91A8-C29117E2BD6C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3488211" y="2698988"/>
            <a:ext cx="1833802" cy="27360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7F14801-2B37-EA36-E078-58412E0456D3}"/>
              </a:ext>
            </a:extLst>
          </p:cNvPr>
          <p:cNvCxnSpPr>
            <a:cxnSpLocks/>
          </p:cNvCxnSpPr>
          <p:nvPr/>
        </p:nvCxnSpPr>
        <p:spPr>
          <a:xfrm>
            <a:off x="3596113" y="2221876"/>
            <a:ext cx="2971114" cy="25733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39EDC4EC-C114-EAA6-0389-3D926F92B926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9598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788E80-6B73-230D-588D-24CF46714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472E7BE-5412-E654-627A-FD7E87F871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D4E689-28A8-7F75-F0FF-35464CE819EC}"/>
              </a:ext>
            </a:extLst>
          </p:cNvPr>
          <p:cNvSpPr txBox="1"/>
          <p:nvPr/>
        </p:nvSpPr>
        <p:spPr>
          <a:xfrm>
            <a:off x="409194" y="1055541"/>
            <a:ext cx="503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AMBIENTALI: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factor (combustione):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facror (globale):</a:t>
            </a:r>
            <a:endParaRPr lang="en-US" dirty="0"/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4905D28-665F-26CE-C690-BA39611A1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43"/>
          <a:stretch>
            <a:fillRect/>
          </a:stretch>
        </p:blipFill>
        <p:spPr>
          <a:xfrm>
            <a:off x="6321603" y="2348485"/>
            <a:ext cx="5174354" cy="3658615"/>
          </a:xfrm>
          <a:prstGeom prst="rect">
            <a:avLst/>
          </a:prstGeom>
        </p:spPr>
      </p:pic>
      <p:pic>
        <p:nvPicPr>
          <p:cNvPr id="20" name="Picture 19" descr="A graph of different types of oil&#10;&#10;AI-generated content may be incorrect.">
            <a:extLst>
              <a:ext uri="{FF2B5EF4-FFF2-40B4-BE49-F238E27FC236}">
                <a16:creationId xmlns:a16="http://schemas.microsoft.com/office/drawing/2014/main" id="{E712B4C4-1242-2AB3-776B-D4F697082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72" y="2781447"/>
            <a:ext cx="4481431" cy="302101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6AC8229-7CFA-CD9E-4BD0-625D7926FB15}"/>
              </a:ext>
            </a:extLst>
          </p:cNvPr>
          <p:cNvSpPr txBox="1"/>
          <p:nvPr/>
        </p:nvSpPr>
        <p:spPr>
          <a:xfrm>
            <a:off x="876300" y="5886824"/>
            <a:ext cx="45690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Coleman, James &amp; </a:t>
            </a:r>
            <a:r>
              <a:rPr lang="en-US" sz="1000" dirty="0" err="1"/>
              <a:t>Kasumu</a:t>
            </a:r>
            <a:r>
              <a:rPr lang="en-US" sz="1000" dirty="0"/>
              <a:t>, Adebola &amp; Liendo, Jeanne &amp; Li, Vivian &amp; Jordaan, Sarah. (2015). Calibrating Liquefied Natural Gas Export Life Cycle Assessment: Accounting for Legal Boundaries and Post-Export Markets.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59C588-1F76-BDC5-54FB-6A60D45192E1}"/>
              </a:ext>
            </a:extLst>
          </p:cNvPr>
          <p:cNvSpPr txBox="1"/>
          <p:nvPr/>
        </p:nvSpPr>
        <p:spPr>
          <a:xfrm>
            <a:off x="4450934" y="1595329"/>
            <a:ext cx="1645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~380 kg/MWh</a:t>
            </a:r>
          </a:p>
          <a:p>
            <a:r>
              <a:rPr lang="it-IT" b="1" dirty="0">
                <a:solidFill>
                  <a:srgbClr val="FF0000"/>
                </a:solidFill>
              </a:rPr>
              <a:t>~1000 kgMWh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477E0E-82D3-73C6-E849-78FEAED6FAF5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792379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3ED00D-E5BD-C0D8-13EB-F069E4B19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FB3B7B-D799-7BFD-1640-728CABF92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EC1563-040C-EA60-E903-66908753C041}"/>
              </a:ext>
            </a:extLst>
          </p:cNvPr>
          <p:cNvSpPr txBox="1"/>
          <p:nvPr/>
        </p:nvSpPr>
        <p:spPr>
          <a:xfrm>
            <a:off x="409194" y="1142804"/>
            <a:ext cx="5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ECONOMICI: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LCOE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EC219B-7930-0471-83D4-45C581B56F75}"/>
              </a:ext>
            </a:extLst>
          </p:cNvPr>
          <p:cNvSpPr txBox="1"/>
          <p:nvPr/>
        </p:nvSpPr>
        <p:spPr>
          <a:xfrm>
            <a:off x="1647790" y="1696802"/>
            <a:ext cx="2012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70-130 </a:t>
            </a:r>
            <a:r>
              <a:rPr lang="en-US" b="1" dirty="0">
                <a:solidFill>
                  <a:srgbClr val="FF0000"/>
                </a:solidFill>
              </a:rPr>
              <a:t>USD</a:t>
            </a:r>
            <a:r>
              <a:rPr lang="it-IT" b="1" dirty="0">
                <a:solidFill>
                  <a:srgbClr val="FF0000"/>
                </a:solidFill>
              </a:rPr>
              <a:t>/MWh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87B096-1ABE-761D-CD87-828E39009A45}"/>
                  </a:ext>
                </a:extLst>
              </p:cNvPr>
              <p:cNvSpPr txBox="1"/>
              <p:nvPr/>
            </p:nvSpPr>
            <p:spPr>
              <a:xfrm>
                <a:off x="738891" y="2439762"/>
                <a:ext cx="5013232" cy="3607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dirty="0"/>
                  <a:t>LCOE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𝑆𝑂𝑀𝑀𝐴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𝐶𝑂𝑆𝑇𝐼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𝑇𝑂𝑇𝐴𝐿𝐼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𝐴𝑇𝑇𝑈𝐴𝐿𝐼𝑍𝑍𝐴𝑇𝐼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𝑐𝑎𝑝𝑒𝑥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𝑜𝑝𝑒𝑥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𝑓𝑢𝑒𝑙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𝑒𝑐𝑐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.)</m:t>
                        </m:r>
                      </m:num>
                      <m:den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𝑆𝑂𝑀𝑀𝐴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𝐷𝐸𝐿𝐿𝐴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𝑃𝑅𝑂𝐷𝑈𝑍𝐼𝑂𝑁𝐸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𝐸𝐿𝐸𝑇𝑇𝑅𝐼𝐶𝐴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t-IT" sz="1600" b="0" i="1" smtClean="0">
                            <a:latin typeface="Cambria Math" panose="02040503050406030204" pitchFamily="18" charset="0"/>
                          </a:rPr>
                          <m:t>𝐴𝑇𝑇𝑈𝐴𝐿𝐼𝑍𝑍𝐴𝑇𝐴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87B096-1ABE-761D-CD87-828E39009A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891" y="2439762"/>
                <a:ext cx="5013232" cy="360740"/>
              </a:xfrm>
              <a:prstGeom prst="rect">
                <a:avLst/>
              </a:prstGeom>
              <a:blipFill>
                <a:blip r:embed="rId3"/>
                <a:stretch>
                  <a:fillRect l="-2430" r="-122" b="-22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8BAEAF53-D8E8-A7B4-9F85-F347EF51A6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94" y="3181944"/>
            <a:ext cx="5410306" cy="30882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E65AA2A-4658-89F4-D4D1-36F5F8A4DE6E}"/>
              </a:ext>
            </a:extLst>
          </p:cNvPr>
          <p:cNvSpPr txBox="1"/>
          <p:nvPr/>
        </p:nvSpPr>
        <p:spPr>
          <a:xfrm>
            <a:off x="409194" y="6270230"/>
            <a:ext cx="54103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grafici</a:t>
            </a:r>
            <a:r>
              <a:rPr lang="en-US" sz="1000" dirty="0"/>
              <a:t>: IEA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EF1A26B-5449-C8D8-6178-EC539816F0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768" y="2286629"/>
            <a:ext cx="4417227" cy="4383711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B07FD050-DCF1-56DD-ECD1-1FB7DD0DE44B}"/>
              </a:ext>
            </a:extLst>
          </p:cNvPr>
          <p:cNvSpPr txBox="1"/>
          <p:nvPr/>
        </p:nvSpPr>
        <p:spPr>
          <a:xfrm>
            <a:off x="8260422" y="1696802"/>
            <a:ext cx="2283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- 5/20 USD/MWh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750237-699A-A809-E6EC-63CD0374B747}"/>
              </a:ext>
            </a:extLst>
          </p:cNvPr>
          <p:cNvSpPr txBox="1"/>
          <p:nvPr/>
        </p:nvSpPr>
        <p:spPr>
          <a:xfrm>
            <a:off x="6625768" y="1696802"/>
            <a:ext cx="1634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VALCOE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20C67F4-E33A-BFF8-7B70-6C80CD9677AA}"/>
              </a:ext>
            </a:extLst>
          </p:cNvPr>
          <p:cNvSpPr/>
          <p:nvPr/>
        </p:nvSpPr>
        <p:spPr>
          <a:xfrm>
            <a:off x="510139" y="2286629"/>
            <a:ext cx="5410306" cy="7076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EECA329-2524-1B53-F0C6-B683DB68A4EE}"/>
              </a:ext>
            </a:extLst>
          </p:cNvPr>
          <p:cNvSpPr/>
          <p:nvPr/>
        </p:nvSpPr>
        <p:spPr>
          <a:xfrm>
            <a:off x="1152525" y="4486275"/>
            <a:ext cx="95250" cy="4445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7353DE7-7B39-6958-2542-358B65270845}"/>
              </a:ext>
            </a:extLst>
          </p:cNvPr>
          <p:cNvSpPr/>
          <p:nvPr/>
        </p:nvSpPr>
        <p:spPr>
          <a:xfrm>
            <a:off x="1809369" y="4359275"/>
            <a:ext cx="95250" cy="5715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24887F2-37FB-7CA6-57D1-5B392AA86B47}"/>
              </a:ext>
            </a:extLst>
          </p:cNvPr>
          <p:cNvSpPr/>
          <p:nvPr/>
        </p:nvSpPr>
        <p:spPr>
          <a:xfrm>
            <a:off x="2819019" y="4549775"/>
            <a:ext cx="95250" cy="381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37734CE-0E6D-62B2-7FFD-E81761594316}"/>
              </a:ext>
            </a:extLst>
          </p:cNvPr>
          <p:cNvSpPr/>
          <p:nvPr/>
        </p:nvSpPr>
        <p:spPr>
          <a:xfrm>
            <a:off x="4654169" y="4406899"/>
            <a:ext cx="95250" cy="5238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ADAE07-E08F-9ABF-50F0-0D69B4CFA067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63421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9BCB01-A671-EA0A-E1E7-0BF764504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6B1FA3-2E22-9BEF-82C4-B3112F1D9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6BFAD8-920F-F020-6836-9C471F6047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7758" y="1198535"/>
            <a:ext cx="5276584" cy="3355638"/>
          </a:xfrm>
          <a:prstGeom prst="rect">
            <a:avLst/>
          </a:prstGeom>
        </p:spPr>
      </p:pic>
      <p:pic>
        <p:nvPicPr>
          <p:cNvPr id="14" name="Picture 13" descr="A graph of growth and growth&#10;&#10;AI-generated content may be incorrect.">
            <a:extLst>
              <a:ext uri="{FF2B5EF4-FFF2-40B4-BE49-F238E27FC236}">
                <a16:creationId xmlns:a16="http://schemas.microsoft.com/office/drawing/2014/main" id="{8FF4B242-9B12-9B72-A2BC-0B3B9487B2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88"/>
          <a:stretch>
            <a:fillRect/>
          </a:stretch>
        </p:blipFill>
        <p:spPr>
          <a:xfrm>
            <a:off x="517658" y="1178527"/>
            <a:ext cx="4155942" cy="28854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F70567-73A2-686B-E08D-0583F3BB5BE7}"/>
              </a:ext>
            </a:extLst>
          </p:cNvPr>
          <p:cNvSpPr txBox="1"/>
          <p:nvPr/>
        </p:nvSpPr>
        <p:spPr>
          <a:xfrm>
            <a:off x="1308100" y="5809289"/>
            <a:ext cx="436741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50"/>
            </a:lvl1pPr>
          </a:lstStyle>
          <a:p>
            <a:r>
              <a:rPr lang="en-US" dirty="0"/>
              <a:t>Fonte </a:t>
            </a:r>
            <a:r>
              <a:rPr lang="en-US" dirty="0" err="1"/>
              <a:t>grafico</a:t>
            </a:r>
            <a:r>
              <a:rPr lang="en-US" dirty="0"/>
              <a:t>: IEA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E0F662-ECEB-C132-0B5B-754A131F3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658" y="4736590"/>
            <a:ext cx="5157855" cy="1010894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86A6028-F07C-CB00-CB5A-572DB3A26E3B}"/>
              </a:ext>
            </a:extLst>
          </p:cNvPr>
          <p:cNvCxnSpPr>
            <a:cxnSpLocks/>
          </p:cNvCxnSpPr>
          <p:nvPr/>
        </p:nvCxnSpPr>
        <p:spPr>
          <a:xfrm>
            <a:off x="588433" y="5549900"/>
            <a:ext cx="279400" cy="8297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2D64783-B091-2825-19EB-1788D1C0B6C8}"/>
              </a:ext>
            </a:extLst>
          </p:cNvPr>
          <p:cNvSpPr txBox="1"/>
          <p:nvPr/>
        </p:nvSpPr>
        <p:spPr>
          <a:xfrm>
            <a:off x="867833" y="6256772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PRODUZIONE ELETTRICA DA CARBONE IN ITALIA</a:t>
            </a:r>
            <a:r>
              <a:rPr lang="it-IT" b="1" dirty="0">
                <a:solidFill>
                  <a:srgbClr val="FF0000"/>
                </a:solidFill>
              </a:rPr>
              <a:t> ~3%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1813D0-7A45-7708-71AD-177F38B41A36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Ruolo attuale e geopolitica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34544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8F5F8C-4C21-4634-8F32-5CC3BF511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EE40C5-CA49-67BD-E97A-325EF7808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195" y="982553"/>
            <a:ext cx="5814119" cy="24687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99B0ACF-4CFB-9241-358C-A5DD143124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170" y="3606800"/>
            <a:ext cx="5827144" cy="27474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F0BEF4D-F6A5-C75E-3F91-E187062269ED}"/>
              </a:ext>
            </a:extLst>
          </p:cNvPr>
          <p:cNvSpPr txBox="1"/>
          <p:nvPr/>
        </p:nvSpPr>
        <p:spPr>
          <a:xfrm>
            <a:off x="396170" y="6395475"/>
            <a:ext cx="615703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>
                <a:hlinkClick r:id="rId6"/>
              </a:rPr>
              <a:t>Global Coal Mine Tracker – mappa interattiva e dataset</a:t>
            </a:r>
            <a:r>
              <a:rPr lang="it-IT" sz="1000" dirty="0"/>
              <a:t> </a:t>
            </a:r>
            <a:r>
              <a:rPr lang="it-IT" sz="1000" dirty="0">
                <a:hlinkClick r:id="rId6"/>
              </a:rPr>
              <a:t>[globalener...onitor.org</a:t>
            </a:r>
            <a:endParaRPr lang="en-US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7B6F42-8E83-8E42-CBED-75BB29031BF6}"/>
              </a:ext>
            </a:extLst>
          </p:cNvPr>
          <p:cNvSpPr txBox="1"/>
          <p:nvPr/>
        </p:nvSpPr>
        <p:spPr>
          <a:xfrm>
            <a:off x="4698410" y="1053278"/>
            <a:ext cx="1283291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MINIERE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7CBCAE-522A-9AA9-67DE-7D3C980C7AA1}"/>
              </a:ext>
            </a:extLst>
          </p:cNvPr>
          <p:cNvSpPr txBox="1"/>
          <p:nvPr/>
        </p:nvSpPr>
        <p:spPr>
          <a:xfrm>
            <a:off x="4698411" y="3911585"/>
            <a:ext cx="1283290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CENTRALI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008BA1-C172-3496-AD3E-2A2262747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264" y="982553"/>
            <a:ext cx="4670881" cy="331333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AFF2265-24AD-F248-E925-7C1892EDD48D}"/>
              </a:ext>
            </a:extLst>
          </p:cNvPr>
          <p:cNvSpPr/>
          <p:nvPr/>
        </p:nvSpPr>
        <p:spPr>
          <a:xfrm>
            <a:off x="3759199" y="3035300"/>
            <a:ext cx="107951" cy="1488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88A2EC-C2F4-249C-B075-81EF7084270C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3813175" y="967084"/>
            <a:ext cx="3175000" cy="2068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ACDE25B-6B7A-BCBB-9088-802ED0286EFC}"/>
              </a:ext>
            </a:extLst>
          </p:cNvPr>
          <p:cNvCxnSpPr>
            <a:cxnSpLocks/>
            <a:endCxn id="15" idx="2"/>
          </p:cNvCxnSpPr>
          <p:nvPr/>
        </p:nvCxnSpPr>
        <p:spPr>
          <a:xfrm flipH="1" flipV="1">
            <a:off x="3813175" y="3184110"/>
            <a:ext cx="3192089" cy="11272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C141A8B-40D7-3020-6BFE-9583FFD3D60A}"/>
              </a:ext>
            </a:extLst>
          </p:cNvPr>
          <p:cNvSpPr txBox="1"/>
          <p:nvPr/>
        </p:nvSpPr>
        <p:spPr>
          <a:xfrm>
            <a:off x="6916220" y="4315634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M</a:t>
            </a:r>
            <a:r>
              <a:rPr lang="en-US" dirty="0" err="1"/>
              <a:t>ussolini</a:t>
            </a:r>
            <a:r>
              <a:rPr lang="en-US" dirty="0"/>
              <a:t> in </a:t>
            </a:r>
            <a:r>
              <a:rPr lang="en-US" dirty="0" err="1"/>
              <a:t>visita</a:t>
            </a:r>
            <a:r>
              <a:rPr lang="en-US" dirty="0"/>
              <a:t> a CARBONIA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FBFACB-BE3D-DD0C-7BB3-054261AD9E78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Ruolo attuale e geopolitica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8364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8399A3-2794-9F10-AE39-32C22DE8B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22535">
            <a:extLst>
              <a:ext uri="{FF2B5EF4-FFF2-40B4-BE49-F238E27FC236}">
                <a16:creationId xmlns:a16="http://schemas.microsoft.com/office/drawing/2014/main" id="{8A95209C-5275-4E15-8EA7-7F42980AB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Energia, la nuova vita delle centrali a carbone (e non solo) dismesse - Il  Sole 24 ORE">
            <a:extLst>
              <a:ext uri="{FF2B5EF4-FFF2-40B4-BE49-F238E27FC236}">
                <a16:creationId xmlns:a16="http://schemas.microsoft.com/office/drawing/2014/main" id="{D94CDFD3-0C1B-A715-D526-D2FE4089C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" y="0"/>
            <a:ext cx="13109448" cy="684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B01FCEE-1F3F-16B7-B15C-99923D430006}"/>
              </a:ext>
            </a:extLst>
          </p:cNvPr>
          <p:cNvSpPr txBox="1">
            <a:spLocks/>
          </p:cNvSpPr>
          <p:nvPr/>
        </p:nvSpPr>
        <p:spPr>
          <a:xfrm>
            <a:off x="1527048" y="1124712"/>
            <a:ext cx="9144000" cy="3063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600" b="1" dirty="0" err="1">
                <a:solidFill>
                  <a:schemeClr val="bg1"/>
                </a:solidFill>
              </a:rPr>
              <a:t>Centrali</a:t>
            </a:r>
            <a:r>
              <a:rPr lang="en-US" sz="6600" b="1" dirty="0">
                <a:solidFill>
                  <a:schemeClr val="bg1"/>
                </a:solidFill>
              </a:rPr>
              <a:t> a </a:t>
            </a:r>
            <a:r>
              <a:rPr lang="en-US" sz="6600" b="1" dirty="0" err="1">
                <a:solidFill>
                  <a:schemeClr val="bg1"/>
                </a:solidFill>
              </a:rPr>
              <a:t>carbone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22537" name="sketchy box">
            <a:extLst>
              <a:ext uri="{FF2B5EF4-FFF2-40B4-BE49-F238E27FC236}">
                <a16:creationId xmlns:a16="http://schemas.microsoft.com/office/drawing/2014/main" id="{4F2ED431-E304-4FF0-9F4E-032783C9D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sketchy line">
            <a:extLst>
              <a:ext uri="{FF2B5EF4-FFF2-40B4-BE49-F238E27FC236}">
                <a16:creationId xmlns:a16="http://schemas.microsoft.com/office/drawing/2014/main" id="{4E87FCFB-2CCE-460D-B3DD-557C8BD1B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6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C517C6-AB5E-585F-84A6-7C97A14ED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22535">
            <a:extLst>
              <a:ext uri="{FF2B5EF4-FFF2-40B4-BE49-F238E27FC236}">
                <a16:creationId xmlns:a16="http://schemas.microsoft.com/office/drawing/2014/main" id="{98F7CB54-A3DC-6522-042C-D0D94CDAF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7" name="sketchy box">
            <a:extLst>
              <a:ext uri="{FF2B5EF4-FFF2-40B4-BE49-F238E27FC236}">
                <a16:creationId xmlns:a16="http://schemas.microsoft.com/office/drawing/2014/main" id="{7EA18383-DDA0-C2DC-6515-AC6FA0D4E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sketchy line">
            <a:extLst>
              <a:ext uri="{FF2B5EF4-FFF2-40B4-BE49-F238E27FC236}">
                <a16:creationId xmlns:a16="http://schemas.microsoft.com/office/drawing/2014/main" id="{835E87AD-E8D9-2D6F-4B64-429765EF5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Making The Best Turbines Is Hard Enough. At GE, We Never Stop Making Them  Better">
            <a:extLst>
              <a:ext uri="{FF2B5EF4-FFF2-40B4-BE49-F238E27FC236}">
                <a16:creationId xmlns:a16="http://schemas.microsoft.com/office/drawing/2014/main" id="{1B5152B7-5741-68AF-AC1D-6D0372FDB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53900" cy="810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C80A061-EF1D-F331-4F4A-286D58298626}"/>
              </a:ext>
            </a:extLst>
          </p:cNvPr>
          <p:cNvSpPr txBox="1">
            <a:spLocks/>
          </p:cNvSpPr>
          <p:nvPr/>
        </p:nvSpPr>
        <p:spPr>
          <a:xfrm>
            <a:off x="1527048" y="1124712"/>
            <a:ext cx="9144000" cy="3063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600" b="1" dirty="0" err="1">
                <a:solidFill>
                  <a:schemeClr val="bg1"/>
                </a:solidFill>
              </a:rPr>
              <a:t>Centrali</a:t>
            </a:r>
            <a:r>
              <a:rPr lang="en-US" sz="6600" b="1" dirty="0">
                <a:solidFill>
                  <a:schemeClr val="bg1"/>
                </a:solidFill>
              </a:rPr>
              <a:t> a gas</a:t>
            </a:r>
          </a:p>
        </p:txBody>
      </p:sp>
    </p:spTree>
    <p:extLst>
      <p:ext uri="{BB962C8B-B14F-4D97-AF65-F5344CB8AC3E}">
        <p14:creationId xmlns:p14="http://schemas.microsoft.com/office/powerpoint/2010/main" val="2716059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11964-8825-CDE0-E54A-6C87733B7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as turbine system scheme of a simple open cycle. | Download Scientific  Diagram">
            <a:extLst>
              <a:ext uri="{FF2B5EF4-FFF2-40B4-BE49-F238E27FC236}">
                <a16:creationId xmlns:a16="http://schemas.microsoft.com/office/drawing/2014/main" id="{13F749CA-0FFB-4C0E-C2E4-AAB22CB5A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558" y="1608307"/>
            <a:ext cx="6272480" cy="278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D42BC9-CDAD-3E6B-8D3A-04C8F0EB5B9B}"/>
              </a:ext>
            </a:extLst>
          </p:cNvPr>
          <p:cNvSpPr txBox="1"/>
          <p:nvPr/>
        </p:nvSpPr>
        <p:spPr>
          <a:xfrm>
            <a:off x="5945256" y="647026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Nascimento, Marco &amp; de, </a:t>
            </a:r>
            <a:r>
              <a:rPr lang="en-US" sz="1000" dirty="0" err="1"/>
              <a:t>Lucilene</a:t>
            </a:r>
            <a:r>
              <a:rPr lang="en-US" sz="1000" dirty="0"/>
              <a:t> &amp; Santos, Eraldo &amp; Gomes, Eli &amp; Goulart, Fagner &amp; Gutierrez, Elkin &amp; Miranda, Ruben. (2013). Micro Gas Turbine Engine: A Review. 10.5772/54444. 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90ECD1C-8138-1C48-37FB-F090C855A1FE}"/>
              </a:ext>
            </a:extLst>
          </p:cNvPr>
          <p:cNvGrpSpPr/>
          <p:nvPr/>
        </p:nvGrpSpPr>
        <p:grpSpPr>
          <a:xfrm>
            <a:off x="409194" y="1154134"/>
            <a:ext cx="5686806" cy="4095560"/>
            <a:chOff x="1556939" y="467268"/>
            <a:chExt cx="6611640" cy="4549733"/>
          </a:xfrm>
        </p:grpSpPr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BE1B0FAC-3ABB-BD4A-D5CD-D34F59EBBD15}"/>
                </a:ext>
              </a:extLst>
            </p:cNvPr>
            <p:cNvCxnSpPr>
              <a:cxnSpLocks/>
            </p:cNvCxnSpPr>
            <p:nvPr/>
          </p:nvCxnSpPr>
          <p:spPr>
            <a:xfrm>
              <a:off x="2030693" y="651934"/>
              <a:ext cx="0" cy="4006694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9B4FD36-F740-9FDD-6623-9D8B530D73A4}"/>
                </a:ext>
              </a:extLst>
            </p:cNvPr>
            <p:cNvCxnSpPr>
              <a:cxnSpLocks/>
            </p:cNvCxnSpPr>
            <p:nvPr/>
          </p:nvCxnSpPr>
          <p:spPr>
            <a:xfrm>
              <a:off x="2030693" y="4658628"/>
              <a:ext cx="5787368" cy="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82A8057-EC5F-6648-2686-B44F8799E24B}"/>
                </a:ext>
              </a:extLst>
            </p:cNvPr>
            <p:cNvSpPr txBox="1"/>
            <p:nvPr/>
          </p:nvSpPr>
          <p:spPr>
            <a:xfrm>
              <a:off x="1598229" y="467268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P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A6D96B-503E-24F4-53B5-B7808CA9D8A3}"/>
                </a:ext>
              </a:extLst>
            </p:cNvPr>
            <p:cNvSpPr txBox="1"/>
            <p:nvPr/>
          </p:nvSpPr>
          <p:spPr>
            <a:xfrm>
              <a:off x="7818061" y="4590535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v</a:t>
              </a:r>
              <a:endParaRPr lang="en-US" dirty="0"/>
            </a:p>
          </p:txBody>
        </p:sp>
        <p:sp>
          <p:nvSpPr>
            <p:cNvPr id="9" name="Arrow: Down 8">
              <a:extLst>
                <a:ext uri="{FF2B5EF4-FFF2-40B4-BE49-F238E27FC236}">
                  <a16:creationId xmlns:a16="http://schemas.microsoft.com/office/drawing/2014/main" id="{58D422B6-8E10-C9C1-D33E-B4D2B2B6D83C}"/>
                </a:ext>
              </a:extLst>
            </p:cNvPr>
            <p:cNvSpPr/>
            <p:nvPr/>
          </p:nvSpPr>
          <p:spPr>
            <a:xfrm>
              <a:off x="5859980" y="3879621"/>
              <a:ext cx="350515" cy="601903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row: Down 9">
              <a:extLst>
                <a:ext uri="{FF2B5EF4-FFF2-40B4-BE49-F238E27FC236}">
                  <a16:creationId xmlns:a16="http://schemas.microsoft.com/office/drawing/2014/main" id="{0FD5A565-4971-37A0-67E2-559A8E14F910}"/>
                </a:ext>
              </a:extLst>
            </p:cNvPr>
            <p:cNvSpPr/>
            <p:nvPr/>
          </p:nvSpPr>
          <p:spPr>
            <a:xfrm>
              <a:off x="4287315" y="1076337"/>
              <a:ext cx="350515" cy="601903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CA6D76CD-1EA6-F9A0-81F7-B43F3B6A2845}"/>
                    </a:ext>
                  </a:extLst>
                </p:cNvPr>
                <p:cNvSpPr txBox="1"/>
                <p:nvPr/>
              </p:nvSpPr>
              <p:spPr>
                <a:xfrm>
                  <a:off x="4252546" y="620186"/>
                  <a:ext cx="42005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CA6D76CD-1EA6-F9A0-81F7-B43F3B6A284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2546" y="620186"/>
                  <a:ext cx="420051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35000" r="-13333" b="-425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D47AD187-CFDA-906C-CC54-68919C24B094}"/>
                    </a:ext>
                  </a:extLst>
                </p:cNvPr>
                <p:cNvSpPr txBox="1"/>
                <p:nvPr/>
              </p:nvSpPr>
              <p:spPr>
                <a:xfrm>
                  <a:off x="5515692" y="3930528"/>
                  <a:ext cx="422680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D47AD187-CFDA-906C-CC54-68919C24B0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15692" y="3930528"/>
                  <a:ext cx="422680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35593" r="-15254" b="-425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47FB54-6DF1-42E9-F530-09F15BBA09D1}"/>
                </a:ext>
              </a:extLst>
            </p:cNvPr>
            <p:cNvSpPr txBox="1"/>
            <p:nvPr/>
          </p:nvSpPr>
          <p:spPr>
            <a:xfrm>
              <a:off x="3180770" y="1223281"/>
              <a:ext cx="5015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FF0000"/>
                  </a:solidFill>
                </a:rPr>
                <a:t>T2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0655B09-3BEE-6C3F-EBCF-351A10040CB4}"/>
                </a:ext>
              </a:extLst>
            </p:cNvPr>
            <p:cNvSpPr txBox="1"/>
            <p:nvPr/>
          </p:nvSpPr>
          <p:spPr>
            <a:xfrm>
              <a:off x="7420929" y="3563992"/>
              <a:ext cx="5015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0070C0"/>
                  </a:solidFill>
                </a:rPr>
                <a:t>T1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734045D-EC12-4922-5AC9-E4BBB2BAF298}"/>
                </a:ext>
              </a:extLst>
            </p:cNvPr>
            <p:cNvSpPr/>
            <p:nvPr/>
          </p:nvSpPr>
          <p:spPr>
            <a:xfrm rot="20501574">
              <a:off x="4196842" y="1655958"/>
              <a:ext cx="410731" cy="2259068"/>
            </a:xfrm>
            <a:custGeom>
              <a:avLst/>
              <a:gdLst>
                <a:gd name="connsiteX0" fmla="*/ 1625600 w 1625600"/>
                <a:gd name="connsiteY0" fmla="*/ 1735667 h 1735667"/>
                <a:gd name="connsiteX1" fmla="*/ 567266 w 1625600"/>
                <a:gd name="connsiteY1" fmla="*/ 1151467 h 1735667"/>
                <a:gd name="connsiteX2" fmla="*/ 0 w 1625600"/>
                <a:gd name="connsiteY2" fmla="*/ 0 h 173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5600" h="1735667">
                  <a:moveTo>
                    <a:pt x="1625600" y="1735667"/>
                  </a:moveTo>
                  <a:cubicBezTo>
                    <a:pt x="1231899" y="1588206"/>
                    <a:pt x="838199" y="1440745"/>
                    <a:pt x="567266" y="1151467"/>
                  </a:cubicBezTo>
                  <a:cubicBezTo>
                    <a:pt x="296333" y="862189"/>
                    <a:pt x="148166" y="431094"/>
                    <a:pt x="0" y="0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257BC4A-F451-A3E3-B135-30D37866D14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914998" y="3761267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5130482-E451-4092-54AF-C13E1A5136D5}"/>
                </a:ext>
              </a:extLst>
            </p:cNvPr>
            <p:cNvCxnSpPr>
              <a:cxnSpLocks/>
            </p:cNvCxnSpPr>
            <p:nvPr/>
          </p:nvCxnSpPr>
          <p:spPr>
            <a:xfrm>
              <a:off x="7184871" y="3807811"/>
              <a:ext cx="0" cy="850817"/>
            </a:xfrm>
            <a:prstGeom prst="lin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5837E2E-DB4C-34F9-B782-180DE4624DC7}"/>
                </a:ext>
              </a:extLst>
            </p:cNvPr>
            <p:cNvCxnSpPr>
              <a:cxnSpLocks/>
            </p:cNvCxnSpPr>
            <p:nvPr/>
          </p:nvCxnSpPr>
          <p:spPr>
            <a:xfrm>
              <a:off x="2030693" y="3800996"/>
              <a:ext cx="2968787" cy="0"/>
            </a:xfrm>
            <a:prstGeom prst="lin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6386BDF-608E-8B92-0892-53233274CC5D}"/>
                </a:ext>
              </a:extLst>
            </p:cNvPr>
            <p:cNvSpPr txBox="1"/>
            <p:nvPr/>
          </p:nvSpPr>
          <p:spPr>
            <a:xfrm>
              <a:off x="4733950" y="3748657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1</a:t>
              </a:r>
              <a:endParaRPr lang="en-US" dirty="0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0451A1A-E9FF-6D3C-25C0-3267C60E8CAB}"/>
                </a:ext>
              </a:extLst>
            </p:cNvPr>
            <p:cNvCxnSpPr>
              <a:cxnSpLocks/>
            </p:cNvCxnSpPr>
            <p:nvPr/>
          </p:nvCxnSpPr>
          <p:spPr>
            <a:xfrm>
              <a:off x="3852439" y="1717054"/>
              <a:ext cx="0" cy="2930615"/>
            </a:xfrm>
            <a:prstGeom prst="lin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7C6AB26-DBA8-CAF1-D3F3-D56107E9A75A}"/>
                </a:ext>
              </a:extLst>
            </p:cNvPr>
            <p:cNvCxnSpPr>
              <a:cxnSpLocks/>
              <a:stCxn id="15" idx="2"/>
            </p:cNvCxnSpPr>
            <p:nvPr/>
          </p:nvCxnSpPr>
          <p:spPr>
            <a:xfrm>
              <a:off x="3852438" y="1777635"/>
              <a:ext cx="1223327" cy="0"/>
            </a:xfrm>
            <a:prstGeom prst="straightConnector1">
              <a:avLst/>
            </a:pr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EC39A3FB-949A-83E8-C257-DFC9E48F40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51977" y="3798785"/>
              <a:ext cx="2225431" cy="9026"/>
            </a:xfrm>
            <a:prstGeom prst="straightConnector1">
              <a:avLst/>
            </a:pr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C6C0FF5-273B-AA59-BC96-B812A143EE18}"/>
                </a:ext>
              </a:extLst>
            </p:cNvPr>
            <p:cNvSpPr/>
            <p:nvPr/>
          </p:nvSpPr>
          <p:spPr>
            <a:xfrm>
              <a:off x="5049520" y="1777999"/>
              <a:ext cx="2111996" cy="2001910"/>
            </a:xfrm>
            <a:custGeom>
              <a:avLst/>
              <a:gdLst>
                <a:gd name="connsiteX0" fmla="*/ 0 w 1203960"/>
                <a:gd name="connsiteY0" fmla="*/ 0 h 1107440"/>
                <a:gd name="connsiteX1" fmla="*/ 477520 w 1203960"/>
                <a:gd name="connsiteY1" fmla="*/ 650240 h 1107440"/>
                <a:gd name="connsiteX2" fmla="*/ 1203960 w 1203960"/>
                <a:gd name="connsiteY2" fmla="*/ 1107440 h 110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3960" h="1107440">
                  <a:moveTo>
                    <a:pt x="0" y="0"/>
                  </a:moveTo>
                  <a:cubicBezTo>
                    <a:pt x="138430" y="232833"/>
                    <a:pt x="276860" y="465667"/>
                    <a:pt x="477520" y="650240"/>
                  </a:cubicBezTo>
                  <a:cubicBezTo>
                    <a:pt x="678180" y="834813"/>
                    <a:pt x="941070" y="971126"/>
                    <a:pt x="1203960" y="1107440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D0CB8F9-66B5-BDC6-5266-39AF7112840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824304" y="1702820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39A39A8-83ED-B738-DD3E-39ADF2E7573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021384" y="1717054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9BAAF4-249D-F087-D5F7-41BB4CE5489C}"/>
                </a:ext>
              </a:extLst>
            </p:cNvPr>
            <p:cNvSpPr txBox="1"/>
            <p:nvPr/>
          </p:nvSpPr>
          <p:spPr>
            <a:xfrm>
              <a:off x="3553243" y="1427179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2</a:t>
              </a:r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233846D-6A4F-CD64-6CF3-78FA5914B976}"/>
                </a:ext>
              </a:extLst>
            </p:cNvPr>
            <p:cNvSpPr txBox="1"/>
            <p:nvPr/>
          </p:nvSpPr>
          <p:spPr>
            <a:xfrm>
              <a:off x="5022051" y="1427179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3</a:t>
              </a:r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5848E61-57F2-D7E5-32E3-48A2CEA2D2D5}"/>
                </a:ext>
              </a:extLst>
            </p:cNvPr>
            <p:cNvSpPr txBox="1"/>
            <p:nvPr/>
          </p:nvSpPr>
          <p:spPr>
            <a:xfrm>
              <a:off x="7135452" y="3745862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4</a:t>
              </a:r>
              <a:endParaRPr lang="en-US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459C402-D1A6-A4C8-E1C7-8D9CCCB1A8B5}"/>
                </a:ext>
              </a:extLst>
            </p:cNvPr>
            <p:cNvSpPr txBox="1"/>
            <p:nvPr/>
          </p:nvSpPr>
          <p:spPr>
            <a:xfrm>
              <a:off x="3701409" y="4637423"/>
              <a:ext cx="5511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Va</a:t>
              </a:r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41EF724-2C6D-8744-160E-1FF412664BFE}"/>
                </a:ext>
              </a:extLst>
            </p:cNvPr>
            <p:cNvSpPr txBox="1"/>
            <p:nvPr/>
          </p:nvSpPr>
          <p:spPr>
            <a:xfrm>
              <a:off x="7035145" y="4647669"/>
              <a:ext cx="5511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Vb</a:t>
              </a:r>
              <a:endParaRPr lang="en-US" dirty="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B8F3112-15B5-22BD-FA18-D075A2FE08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30693" y="1775025"/>
              <a:ext cx="1803660" cy="5947"/>
            </a:xfrm>
            <a:prstGeom prst="lin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22B9F09-3787-B5E0-EE8E-3375B044E5E5}"/>
                </a:ext>
              </a:extLst>
            </p:cNvPr>
            <p:cNvSpPr txBox="1"/>
            <p:nvPr/>
          </p:nvSpPr>
          <p:spPr>
            <a:xfrm>
              <a:off x="1558460" y="3587681"/>
              <a:ext cx="5511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Pa</a:t>
              </a:r>
              <a:endParaRPr lang="en-US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70015C-147F-B0B1-36EA-4DD0097BE4F2}"/>
                </a:ext>
              </a:extLst>
            </p:cNvPr>
            <p:cNvSpPr txBox="1"/>
            <p:nvPr/>
          </p:nvSpPr>
          <p:spPr>
            <a:xfrm>
              <a:off x="1556939" y="1518154"/>
              <a:ext cx="5511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Pb</a:t>
              </a:r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50F23D8-B739-04AB-F81A-3EEC3792CA3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145142" y="3759601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1EE5494-BCDA-70B8-8C47-B8CB6FFD3F29}"/>
              </a:ext>
            </a:extLst>
          </p:cNvPr>
          <p:cNvSpPr txBox="1"/>
          <p:nvPr/>
        </p:nvSpPr>
        <p:spPr>
          <a:xfrm>
            <a:off x="7838031" y="4489647"/>
            <a:ext cx="201953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it-IT" sz="1800" b="1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TURBOGAS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800" b="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Heavy-Duty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it-IT" sz="1800" b="0" i="0" kern="1200" dirty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Aeroderivative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854D663D-A1D2-5649-EF02-E6911CCAFB75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899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B9704-AE00-9C7E-006B-99AE57B2C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821E851D-F74E-5617-99F9-4B54E7F29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0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AAD19E-195A-2051-9C39-137646180E2E}"/>
              </a:ext>
            </a:extLst>
          </p:cNvPr>
          <p:cNvSpPr txBox="1"/>
          <p:nvPr/>
        </p:nvSpPr>
        <p:spPr>
          <a:xfrm>
            <a:off x="0" y="6488668"/>
            <a:ext cx="6477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/>
              <a:t>F</a:t>
            </a:r>
            <a:r>
              <a:rPr lang="en-US" sz="1400" dirty="0" err="1"/>
              <a:t>onte</a:t>
            </a:r>
            <a:r>
              <a:rPr lang="en-US" sz="1400" dirty="0"/>
              <a:t> imagine: </a:t>
            </a:r>
            <a:r>
              <a:rPr lang="en-US" sz="1400" dirty="0" err="1"/>
              <a:t>Tirrenopower</a:t>
            </a:r>
            <a:endParaRPr 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63D9F3-ABAC-847A-F062-3400729B185C}"/>
              </a:ext>
            </a:extLst>
          </p:cNvPr>
          <p:cNvSpPr/>
          <p:nvPr/>
        </p:nvSpPr>
        <p:spPr>
          <a:xfrm>
            <a:off x="5813735" y="406128"/>
            <a:ext cx="3390472" cy="131367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yellow triangle with a exclamation mark&#10;&#10;Description automatically generated">
            <a:extLst>
              <a:ext uri="{FF2B5EF4-FFF2-40B4-BE49-F238E27FC236}">
                <a16:creationId xmlns:a16="http://schemas.microsoft.com/office/drawing/2014/main" id="{A767FF0C-4A82-B309-9672-D9A628CE2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967" y="-312844"/>
            <a:ext cx="1229860" cy="12298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BE89D1-074C-ABA8-629F-79CF61D9455A}"/>
                  </a:ext>
                </a:extLst>
              </p:cNvPr>
              <p:cNvSpPr txBox="1"/>
              <p:nvPr/>
            </p:nvSpPr>
            <p:spPr>
              <a:xfrm>
                <a:off x="4205096" y="578253"/>
                <a:ext cx="6444342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800" i="1" kern="1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sz="28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it-IT" sz="2800" b="0" i="1" kern="1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𝑖𝑑𝑒𝑎𝑙𝑒</m:t>
                          </m:r>
                        </m:sub>
                      </m:sSub>
                      <m:r>
                        <a:rPr lang="it-IT" sz="2800" i="1" kern="1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it-IT" sz="2800" b="0" i="0" kern="1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60−80%</m:t>
                      </m:r>
                    </m:oMath>
                  </m:oMathPara>
                </a14:m>
                <a:endParaRPr lang="it-IT" sz="2800" b="0" kern="100" dirty="0">
                  <a:solidFill>
                    <a:srgbClr val="000000"/>
                  </a:solidFill>
                  <a:effectLst/>
                  <a:ea typeface="Aptos" panose="020B000402020202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8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sz="28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𝜂</m:t>
                          </m:r>
                        </m:e>
                        <m:sub>
                          <m:r>
                            <a:rPr lang="it-IT" sz="2800" b="0" i="1" kern="100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m:t>𝑟</m:t>
                          </m:r>
                          <m:r>
                            <a:rPr lang="it-IT" sz="2800" i="1" kern="1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𝑒𝑎𝑙𝑒</m:t>
                          </m:r>
                        </m:sub>
                      </m:sSub>
                      <m:r>
                        <a:rPr lang="it-IT" sz="2800" i="1" kern="1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it-IT" sz="2800" b="0" i="0" kern="10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50−65</m:t>
                      </m:r>
                      <m:r>
                        <a:rPr lang="it-IT" sz="2800" kern="1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m:t>%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BE89D1-074C-ABA8-629F-79CF61D94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096" y="578253"/>
                <a:ext cx="6444342" cy="9541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>
            <a:extLst>
              <a:ext uri="{FF2B5EF4-FFF2-40B4-BE49-F238E27FC236}">
                <a16:creationId xmlns:a16="http://schemas.microsoft.com/office/drawing/2014/main" id="{8E907500-CAC3-EB3B-8A00-8BCA748910E6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Cicli </a:t>
            </a:r>
          </a:p>
          <a:p>
            <a:pPr algn="l"/>
            <a:r>
              <a:rPr lang="it-IT" b="1" dirty="0"/>
              <a:t>combinati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2362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A7748-F26F-B938-276C-7699BE6C4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3AB95E-39AC-A187-D0E9-2578EC05203B}"/>
              </a:ext>
            </a:extLst>
          </p:cNvPr>
          <p:cNvSpPr txBox="1"/>
          <p:nvPr/>
        </p:nvSpPr>
        <p:spPr>
          <a:xfrm>
            <a:off x="640080" y="2532916"/>
            <a:ext cx="1395911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CO2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6DAE52-E444-15A7-BDE4-F70982957CBB}"/>
              </a:ext>
            </a:extLst>
          </p:cNvPr>
          <p:cNvSpPr txBox="1"/>
          <p:nvPr/>
        </p:nvSpPr>
        <p:spPr>
          <a:xfrm>
            <a:off x="2420093" y="2540001"/>
            <a:ext cx="1401774" cy="39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CH4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145D9-F0BC-8483-AE11-9B6488E0A463}"/>
              </a:ext>
            </a:extLst>
          </p:cNvPr>
          <p:cNvSpPr txBox="1"/>
          <p:nvPr/>
        </p:nvSpPr>
        <p:spPr>
          <a:xfrm>
            <a:off x="4188218" y="2558314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90D5DE-3328-F96E-17BA-032EFA818835}"/>
              </a:ext>
            </a:extLst>
          </p:cNvPr>
          <p:cNvSpPr txBox="1"/>
          <p:nvPr/>
        </p:nvSpPr>
        <p:spPr>
          <a:xfrm>
            <a:off x="5971052" y="2538529"/>
            <a:ext cx="1405737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358B30-C960-3497-DD96-5552F0C57AC1}"/>
              </a:ext>
            </a:extLst>
          </p:cNvPr>
          <p:cNvSpPr txBox="1"/>
          <p:nvPr/>
        </p:nvSpPr>
        <p:spPr>
          <a:xfrm>
            <a:off x="7747102" y="2538529"/>
            <a:ext cx="140970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PM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46A6346-9C86-04E0-45DC-33BC6F4ED2DE}"/>
              </a:ext>
            </a:extLst>
          </p:cNvPr>
          <p:cNvSpPr/>
          <p:nvPr/>
        </p:nvSpPr>
        <p:spPr>
          <a:xfrm>
            <a:off x="64008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0701748-A90F-610A-F98F-AB893FFD642A}"/>
              </a:ext>
            </a:extLst>
          </p:cNvPr>
          <p:cNvSpPr/>
          <p:nvPr/>
        </p:nvSpPr>
        <p:spPr>
          <a:xfrm>
            <a:off x="2416130" y="2063015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7D2B96-03A5-303B-033C-7FDCFC3ECA48}"/>
              </a:ext>
            </a:extLst>
          </p:cNvPr>
          <p:cNvSpPr/>
          <p:nvPr/>
        </p:nvSpPr>
        <p:spPr>
          <a:xfrm>
            <a:off x="419218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3CC2395-20A8-8088-E337-3D4A28E83886}"/>
              </a:ext>
            </a:extLst>
          </p:cNvPr>
          <p:cNvSpPr/>
          <p:nvPr/>
        </p:nvSpPr>
        <p:spPr>
          <a:xfrm>
            <a:off x="5968230" y="2082800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0163E57-7C97-F8F2-D72F-963EEB941710}"/>
              </a:ext>
            </a:extLst>
          </p:cNvPr>
          <p:cNvSpPr/>
          <p:nvPr/>
        </p:nvSpPr>
        <p:spPr>
          <a:xfrm>
            <a:off x="7747102" y="2063015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CEC68F43-027E-8AAC-6A67-2FA680FF5798}"/>
              </a:ext>
            </a:extLst>
          </p:cNvPr>
          <p:cNvSpPr/>
          <p:nvPr/>
        </p:nvSpPr>
        <p:spPr>
          <a:xfrm rot="5400000">
            <a:off x="1033779" y="3331744"/>
            <a:ext cx="622300" cy="39517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CCCB50F-82C2-1039-6704-E0130449A5D5}"/>
              </a:ext>
            </a:extLst>
          </p:cNvPr>
          <p:cNvSpPr/>
          <p:nvPr/>
        </p:nvSpPr>
        <p:spPr>
          <a:xfrm rot="5400000">
            <a:off x="4585879" y="3331744"/>
            <a:ext cx="622300" cy="39517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06CC76AC-9A55-2D32-125C-46B03C4B6BF7}"/>
              </a:ext>
            </a:extLst>
          </p:cNvPr>
          <p:cNvSpPr/>
          <p:nvPr/>
        </p:nvSpPr>
        <p:spPr>
          <a:xfrm rot="5400000">
            <a:off x="6361930" y="3331743"/>
            <a:ext cx="622300" cy="39517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06E8807-BADC-50C6-CBF9-746E6DBE6029}"/>
              </a:ext>
            </a:extLst>
          </p:cNvPr>
          <p:cNvSpPr/>
          <p:nvPr/>
        </p:nvSpPr>
        <p:spPr>
          <a:xfrm rot="5400000">
            <a:off x="8137979" y="3331743"/>
            <a:ext cx="622300" cy="395173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21FDD06C-B3C1-BE9E-7B78-3465D7BC540D}"/>
              </a:ext>
            </a:extLst>
          </p:cNvPr>
          <p:cNvSpPr/>
          <p:nvPr/>
        </p:nvSpPr>
        <p:spPr>
          <a:xfrm rot="16200000">
            <a:off x="2795419" y="3331742"/>
            <a:ext cx="622300" cy="39517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6AFA6B76-6C35-637B-F761-E1EC82CF9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500" r="95500">
                        <a14:foregroundMark x1="16727" y1="15733" x2="5500" y2="33800"/>
                        <a14:foregroundMark x1="5500" y1="33800" x2="1727" y2="53333"/>
                        <a14:foregroundMark x1="1727" y1="53333" x2="3091" y2="68800"/>
                        <a14:foregroundMark x1="3091" y1="68800" x2="12500" y2="84000"/>
                        <a14:foregroundMark x1="12500" y1="84000" x2="52818" y2="89333"/>
                        <a14:foregroundMark x1="52818" y1="89333" x2="72000" y2="88533"/>
                        <a14:foregroundMark x1="72000" y1="88533" x2="85227" y2="82200"/>
                        <a14:foregroundMark x1="85227" y1="82200" x2="92273" y2="71733"/>
                        <a14:foregroundMark x1="92273" y1="71733" x2="97000" y2="59067"/>
                        <a14:foregroundMark x1="97000" y1="59067" x2="97682" y2="44000"/>
                        <a14:foregroundMark x1="97682" y1="44000" x2="95545" y2="28667"/>
                        <a14:foregroundMark x1="95545" y1="28667" x2="82545" y2="17867"/>
                        <a14:foregroundMark x1="82545" y1="17867" x2="20273" y2="13733"/>
                        <a14:foregroundMark x1="20273" y1="13733" x2="16182" y2="16067"/>
                        <a14:foregroundMark x1="8364" y1="29867" x2="3818" y2="43267"/>
                        <a14:foregroundMark x1="3818" y1="43267" x2="3227" y2="63067"/>
                        <a14:foregroundMark x1="3227" y1="63067" x2="9727" y2="73933"/>
                        <a14:foregroundMark x1="9727" y1="73933" x2="19818" y2="82733"/>
                        <a14:foregroundMark x1="19818" y1="82733" x2="65182" y2="86200"/>
                        <a14:foregroundMark x1="65182" y1="86200" x2="80773" y2="85733"/>
                        <a14:foregroundMark x1="80773" y1="85733" x2="95500" y2="58133"/>
                        <a14:foregroundMark x1="95500" y1="58133" x2="91182" y2="37000"/>
                        <a14:foregroundMark x1="91182" y1="37000" x2="70227" y2="21000"/>
                        <a14:foregroundMark x1="70227" y1="21000" x2="31682" y2="15333"/>
                        <a14:foregroundMark x1="31682" y1="15333" x2="17545" y2="19133"/>
                        <a14:foregroundMark x1="17545" y1="19133" x2="8091" y2="29533"/>
                        <a14:foregroundMark x1="5500" y1="30667" x2="1182" y2="51067"/>
                        <a14:foregroundMark x1="1182" y1="51067" x2="6864" y2="66733"/>
                        <a14:foregroundMark x1="6864" y1="66733" x2="11455" y2="39133"/>
                        <a14:foregroundMark x1="11455" y1="39133" x2="5500" y2="29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3399537"/>
            <a:ext cx="486156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1099412-B499-7C08-5DBF-5EC45C15DB17}"/>
              </a:ext>
            </a:extLst>
          </p:cNvPr>
          <p:cNvSpPr txBox="1"/>
          <p:nvPr/>
        </p:nvSpPr>
        <p:spPr>
          <a:xfrm>
            <a:off x="1247566" y="6283350"/>
            <a:ext cx="337837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50" dirty="0"/>
              <a:t>F</a:t>
            </a:r>
            <a:r>
              <a:rPr lang="en-US" sz="1050" dirty="0" err="1"/>
              <a:t>onte</a:t>
            </a:r>
            <a:r>
              <a:rPr lang="en-US" sz="1050" dirty="0"/>
              <a:t> imagine: earthobservatory.nasa.gov</a:t>
            </a:r>
          </a:p>
        </p:txBody>
      </p:sp>
      <p:pic>
        <p:nvPicPr>
          <p:cNvPr id="26" name="Picture 25" descr="A map of the world&#10;&#10;AI-generated content may be incorrect.">
            <a:extLst>
              <a:ext uri="{FF2B5EF4-FFF2-40B4-BE49-F238E27FC236}">
                <a16:creationId xmlns:a16="http://schemas.microsoft.com/office/drawing/2014/main" id="{B175FBAE-966D-3A30-488C-33B8B51A6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65"/>
          <a:stretch>
            <a:fillRect/>
          </a:stretch>
        </p:blipFill>
        <p:spPr>
          <a:xfrm>
            <a:off x="6088094" y="3980207"/>
            <a:ext cx="3509704" cy="252693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0AEEB0C-D789-B88B-3D32-A886DC6529DF}"/>
              </a:ext>
            </a:extLst>
          </p:cNvPr>
          <p:cNvSpPr/>
          <p:nvPr/>
        </p:nvSpPr>
        <p:spPr>
          <a:xfrm>
            <a:off x="9520328" y="2082800"/>
            <a:ext cx="744747" cy="7112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5257E12-DDA1-8344-FEB2-8741A42E4F10}"/>
              </a:ext>
            </a:extLst>
          </p:cNvPr>
          <p:cNvSpPr/>
          <p:nvPr/>
        </p:nvSpPr>
        <p:spPr>
          <a:xfrm>
            <a:off x="10628601" y="2063017"/>
            <a:ext cx="744747" cy="71120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CFF2D9-4CBB-D37C-6AA4-3D8124FCEC67}"/>
              </a:ext>
            </a:extLst>
          </p:cNvPr>
          <p:cNvSpPr txBox="1"/>
          <p:nvPr/>
        </p:nvSpPr>
        <p:spPr>
          <a:xfrm>
            <a:off x="9597798" y="2794000"/>
            <a:ext cx="66049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2F203A-BDF0-3361-5AA5-6810713AA9BD}"/>
              </a:ext>
            </a:extLst>
          </p:cNvPr>
          <p:cNvSpPr txBox="1"/>
          <p:nvPr/>
        </p:nvSpPr>
        <p:spPr>
          <a:xfrm>
            <a:off x="10628601" y="2771273"/>
            <a:ext cx="1017229" cy="1032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Metalli pesanti e ceneri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9B8BF75-16F2-A021-620C-3ACE0081B23E}"/>
              </a:ext>
            </a:extLst>
          </p:cNvPr>
          <p:cNvCxnSpPr>
            <a:stCxn id="6" idx="1"/>
            <a:endCxn id="6" idx="5"/>
          </p:cNvCxnSpPr>
          <p:nvPr/>
        </p:nvCxnSpPr>
        <p:spPr>
          <a:xfrm>
            <a:off x="9629394" y="2186953"/>
            <a:ext cx="526615" cy="5028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AB044A2-C585-9AFE-3442-CCA7FED926EB}"/>
              </a:ext>
            </a:extLst>
          </p:cNvPr>
          <p:cNvCxnSpPr>
            <a:cxnSpLocks/>
            <a:endCxn id="6" idx="3"/>
          </p:cNvCxnSpPr>
          <p:nvPr/>
        </p:nvCxnSpPr>
        <p:spPr>
          <a:xfrm flipH="1">
            <a:off x="9629394" y="2167167"/>
            <a:ext cx="499461" cy="5226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831C56E-1BFA-B7F6-E0AA-F2EA10A9F83D}"/>
              </a:ext>
            </a:extLst>
          </p:cNvPr>
          <p:cNvCxnSpPr/>
          <p:nvPr/>
        </p:nvCxnSpPr>
        <p:spPr>
          <a:xfrm>
            <a:off x="10746821" y="2186953"/>
            <a:ext cx="526615" cy="5028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9D0746C-371D-9776-52C9-04DAF33DBBDC}"/>
              </a:ext>
            </a:extLst>
          </p:cNvPr>
          <p:cNvCxnSpPr>
            <a:cxnSpLocks/>
          </p:cNvCxnSpPr>
          <p:nvPr/>
        </p:nvCxnSpPr>
        <p:spPr>
          <a:xfrm flipH="1">
            <a:off x="10746821" y="2167167"/>
            <a:ext cx="499461" cy="5226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id="{C1263D09-DAC8-7604-954C-11ECD1EBC188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75443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E2E76-C4FD-BF91-C66B-7D63FFBF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196CB12-8E42-9485-78FC-E52638F2F4DA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5C7019EE-6314-C88D-2412-6787085F2FAB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2B9477F-EA1E-1665-5B01-B22E37D5220C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6925A4E-A90C-10CB-BD0A-A1C5B521FFCF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473B57-FD8E-B5FB-6CAE-F4E619FE0B03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EA59D7-C19D-E403-571A-E51581281CEE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D7EAC0-00B8-09AA-AEB1-433D70336507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6148" name="Picture 4" descr="A drilling rig is in Pennsylvania’s Greene County. Credit: Jim West/UCG/Universal Images Group via Getty Images">
            <a:extLst>
              <a:ext uri="{FF2B5EF4-FFF2-40B4-BE49-F238E27FC236}">
                <a16:creationId xmlns:a16="http://schemas.microsoft.com/office/drawing/2014/main" id="{30D9D1BE-BC18-26AA-B247-BE8F1652C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227" y="3626584"/>
            <a:ext cx="4079242" cy="271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00BB15-1B67-424E-5233-C9B529903761}"/>
              </a:ext>
            </a:extLst>
          </p:cNvPr>
          <p:cNvSpPr txBox="1"/>
          <p:nvPr/>
        </p:nvSpPr>
        <p:spPr>
          <a:xfrm>
            <a:off x="3846227" y="6417124"/>
            <a:ext cx="407924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</a:t>
            </a:r>
            <a:r>
              <a:rPr lang="en-US" sz="1000" dirty="0" err="1"/>
              <a:t>insideclimatenews</a:t>
            </a:r>
            <a:endParaRPr lang="en-US" sz="1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647CEA-DDA5-6EA7-8FD5-4A9FD236E424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1300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ADAEC-A940-E696-1FC6-2EB85D770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BA356D2-EDF7-3FBC-E04B-DBEC56AF8E50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7250062D-CF83-8088-588E-9F3D2389BDEC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8EFC315-EA18-7862-7D3D-67EBE4DFC87A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01D7FE-E21A-2945-E56F-114C83984293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657B72-CF25-037C-EAAB-B295B47DD454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D04C4E-9BE8-E14D-295D-774E1C5ACDB2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CDFD1B-068F-27AA-C725-690D3C2013FA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7172" name="Picture 4" descr="Un colonnello di Kiev dietro il sabotaggio del Nord Stream» | il manifesto">
            <a:extLst>
              <a:ext uri="{FF2B5EF4-FFF2-40B4-BE49-F238E27FC236}">
                <a16:creationId xmlns:a16="http://schemas.microsoft.com/office/drawing/2014/main" id="{57FCF7FD-B50C-F1A9-390A-8D532674D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918" y="4202312"/>
            <a:ext cx="3041955" cy="202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ADA62DF-6EB2-4CD7-4FA5-96E9F4AB6C0A}"/>
              </a:ext>
            </a:extLst>
          </p:cNvPr>
          <p:cNvSpPr txBox="1"/>
          <p:nvPr/>
        </p:nvSpPr>
        <p:spPr>
          <a:xfrm>
            <a:off x="8336816" y="6346510"/>
            <a:ext cx="31100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il Manifesto</a:t>
            </a:r>
          </a:p>
        </p:txBody>
      </p:sp>
      <p:pic>
        <p:nvPicPr>
          <p:cNvPr id="8196" name="Picture 4" descr="undefined">
            <a:extLst>
              <a:ext uri="{FF2B5EF4-FFF2-40B4-BE49-F238E27FC236}">
                <a16:creationId xmlns:a16="http://schemas.microsoft.com/office/drawing/2014/main" id="{C3913EB0-5932-977F-DD56-FAC73674D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98" y="4136478"/>
            <a:ext cx="3274565" cy="21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Blocco USA al GNL: tanto rumore per nulla | ISPI">
            <a:extLst>
              <a:ext uri="{FF2B5EF4-FFF2-40B4-BE49-F238E27FC236}">
                <a16:creationId xmlns:a16="http://schemas.microsoft.com/office/drawing/2014/main" id="{8A84D43F-9E81-0615-27BD-27F4BEB91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523" y="4136478"/>
            <a:ext cx="3273557" cy="21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8F691F5-206B-95DE-3268-E406B8060F77}"/>
              </a:ext>
            </a:extLst>
          </p:cNvPr>
          <p:cNvSpPr/>
          <p:nvPr/>
        </p:nvSpPr>
        <p:spPr>
          <a:xfrm>
            <a:off x="434397" y="4136478"/>
            <a:ext cx="6902683" cy="21769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D9356D-9B1C-1B6F-0F6B-5EB3854337AB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434397" y="2961526"/>
            <a:ext cx="4909021" cy="11749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610BE5-564F-0F64-51F0-44E6883DF960}"/>
              </a:ext>
            </a:extLst>
          </p:cNvPr>
          <p:cNvCxnSpPr>
            <a:cxnSpLocks/>
            <a:endCxn id="9" idx="6"/>
          </p:cNvCxnSpPr>
          <p:nvPr/>
        </p:nvCxnSpPr>
        <p:spPr>
          <a:xfrm flipH="1" flipV="1">
            <a:off x="6257818" y="2961526"/>
            <a:ext cx="1079262" cy="11749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5378622-D538-7B4E-00D2-979ADDBF61E3}"/>
              </a:ext>
            </a:extLst>
          </p:cNvPr>
          <p:cNvSpPr txBox="1"/>
          <p:nvPr/>
        </p:nvSpPr>
        <p:spPr>
          <a:xfrm>
            <a:off x="2406259" y="3767145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GASDOTTO</a:t>
            </a:r>
            <a:endParaRPr lang="en-US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609510-DD5D-3142-2ECE-A7A4186C162F}"/>
              </a:ext>
            </a:extLst>
          </p:cNvPr>
          <p:cNvSpPr txBox="1"/>
          <p:nvPr/>
        </p:nvSpPr>
        <p:spPr>
          <a:xfrm>
            <a:off x="5945988" y="3767145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LNG</a:t>
            </a:r>
            <a:endParaRPr lang="en-US" b="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D787239-819C-FC88-6200-B3EC4F177CE2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8AC184-6365-E6C3-D98C-2F45472B6F3D}"/>
              </a:ext>
            </a:extLst>
          </p:cNvPr>
          <p:cNvSpPr txBox="1"/>
          <p:nvPr/>
        </p:nvSpPr>
        <p:spPr>
          <a:xfrm>
            <a:off x="434397" y="6351520"/>
            <a:ext cx="31100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imagini</a:t>
            </a:r>
            <a:r>
              <a:rPr lang="en-US" sz="1000" dirty="0"/>
              <a:t>: Wikipedia, ISPI </a:t>
            </a:r>
          </a:p>
        </p:txBody>
      </p:sp>
    </p:spTree>
    <p:extLst>
      <p:ext uri="{BB962C8B-B14F-4D97-AF65-F5344CB8AC3E}">
        <p14:creationId xmlns:p14="http://schemas.microsoft.com/office/powerpoint/2010/main" val="17969946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B75D0-9175-0504-CA38-CCD932983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9A00E6D-1E2F-DF60-29D4-EB61066D007F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0F3C7D74-DA94-1DF8-DFEB-7C292F62CEF8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90B3C76-08B2-774E-41D5-39EE6B020D98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6513806-D8A2-11C3-EB20-7BF275C4B2DA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F81C7-86A6-EA06-C105-FCB2E47F72A4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EBFCB3-1AD1-BA31-CDCC-D013162D8526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23DDB9-43C7-1E1B-FF60-AFCABC4F907C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43E9D0-C623-0481-F00A-915681DC2C95}"/>
              </a:ext>
            </a:extLst>
          </p:cNvPr>
          <p:cNvSpPr txBox="1"/>
          <p:nvPr/>
        </p:nvSpPr>
        <p:spPr>
          <a:xfrm>
            <a:off x="3348767" y="658038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il Messaggero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D3E52B-7F95-3C2B-516C-1A9DA3ACB8DC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69B0D0-0C4F-4ED2-989E-992322176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767" y="3580350"/>
            <a:ext cx="4903700" cy="296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0759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1FEDC-9515-539E-413D-7B13C2B0F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6A21B2E-802D-B4A7-F6EB-B8FF9C7065AF}"/>
              </a:ext>
            </a:extLst>
          </p:cNvPr>
          <p:cNvSpPr txBox="1"/>
          <p:nvPr/>
        </p:nvSpPr>
        <p:spPr>
          <a:xfrm>
            <a:off x="409195" y="1221660"/>
            <a:ext cx="478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ENERGETICI DI PERFORMANCE: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Rendimento: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EROEI: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Capacity factor: </a:t>
            </a:r>
          </a:p>
        </p:txBody>
      </p:sp>
      <p:pic>
        <p:nvPicPr>
          <p:cNvPr id="3076" name="Picture 4" descr="How to Measure the True Cost of Fossil Fuels | Scientific American">
            <a:extLst>
              <a:ext uri="{FF2B5EF4-FFF2-40B4-BE49-F238E27FC236}">
                <a16:creationId xmlns:a16="http://schemas.microsoft.com/office/drawing/2014/main" id="{56CE189B-06EC-1CB1-E2EE-DE9CA91EE4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5" t="52671" r="17585"/>
          <a:stretch>
            <a:fillRect/>
          </a:stretch>
        </p:blipFill>
        <p:spPr bwMode="auto">
          <a:xfrm>
            <a:off x="415046" y="3222728"/>
            <a:ext cx="6032287" cy="256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CC342F5-0828-732C-2EFF-05F0DB139981}"/>
              </a:ext>
            </a:extLst>
          </p:cNvPr>
          <p:cNvSpPr txBox="1"/>
          <p:nvPr/>
        </p:nvSpPr>
        <p:spPr>
          <a:xfrm>
            <a:off x="3025725" y="1775658"/>
            <a:ext cx="1196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~40/60%</a:t>
            </a:r>
          </a:p>
          <a:p>
            <a:r>
              <a:rPr lang="it-IT" b="1" dirty="0">
                <a:solidFill>
                  <a:srgbClr val="FF0000"/>
                </a:solidFill>
              </a:rPr>
              <a:t>~7</a:t>
            </a:r>
          </a:p>
          <a:p>
            <a:r>
              <a:rPr lang="it-IT" b="1" dirty="0">
                <a:solidFill>
                  <a:srgbClr val="FF0000"/>
                </a:solidFill>
              </a:rPr>
              <a:t>~60%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D7881D7-FE27-C514-492B-A38255203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330" y="832414"/>
            <a:ext cx="4785106" cy="530699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97EF6D5-6582-BFEF-E81B-C4120BFBC3DA}"/>
              </a:ext>
            </a:extLst>
          </p:cNvPr>
          <p:cNvSpPr txBox="1"/>
          <p:nvPr/>
        </p:nvSpPr>
        <p:spPr>
          <a:xfrm>
            <a:off x="6858330" y="6103501"/>
            <a:ext cx="47851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en-US" dirty="0"/>
              <a:t>Fonte </a:t>
            </a:r>
            <a:r>
              <a:rPr lang="en-US" dirty="0" err="1"/>
              <a:t>grafico</a:t>
            </a:r>
            <a:r>
              <a:rPr lang="en-US" dirty="0"/>
              <a:t>: </a:t>
            </a:r>
            <a:r>
              <a:rPr lang="en-US" dirty="0" err="1"/>
              <a:t>Statitsta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954CCB5-752A-9DAD-8523-C33C71BE6F96}"/>
              </a:ext>
            </a:extLst>
          </p:cNvPr>
          <p:cNvCxnSpPr>
            <a:cxnSpLocks/>
          </p:cNvCxnSpPr>
          <p:nvPr/>
        </p:nvCxnSpPr>
        <p:spPr>
          <a:xfrm>
            <a:off x="7061201" y="1667933"/>
            <a:ext cx="10837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74C40C6-32DF-12BF-CD9D-C15BFEF048AD}"/>
              </a:ext>
            </a:extLst>
          </p:cNvPr>
          <p:cNvCxnSpPr>
            <a:cxnSpLocks/>
          </p:cNvCxnSpPr>
          <p:nvPr/>
        </p:nvCxnSpPr>
        <p:spPr>
          <a:xfrm>
            <a:off x="7061201" y="4504266"/>
            <a:ext cx="10837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7CAD7D64-883F-E414-A05D-31761F5701DF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20B6DC-4A98-2D37-F418-ECD45F3D445B}"/>
              </a:ext>
            </a:extLst>
          </p:cNvPr>
          <p:cNvSpPr txBox="1"/>
          <p:nvPr/>
        </p:nvSpPr>
        <p:spPr>
          <a:xfrm>
            <a:off x="409195" y="6040094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it-IT" dirty="0"/>
              <a:t>F</a:t>
            </a:r>
            <a:r>
              <a:rPr lang="en-US" dirty="0" err="1"/>
              <a:t>onte</a:t>
            </a:r>
            <a:r>
              <a:rPr lang="en-US" dirty="0"/>
              <a:t> </a:t>
            </a:r>
            <a:r>
              <a:rPr lang="en-US" dirty="0" err="1"/>
              <a:t>grafico</a:t>
            </a:r>
            <a:r>
              <a:rPr lang="en-US" dirty="0"/>
              <a:t>: </a:t>
            </a:r>
            <a:r>
              <a:rPr lang="en-US" dirty="0" err="1"/>
              <a:t>scientificamerican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8389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F14BA-2B60-5A01-B3B3-CDBF0FFFE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15C351-9222-A985-A56B-3757145BEA71}"/>
              </a:ext>
            </a:extLst>
          </p:cNvPr>
          <p:cNvSpPr txBox="1"/>
          <p:nvPr/>
        </p:nvSpPr>
        <p:spPr>
          <a:xfrm>
            <a:off x="409194" y="1055541"/>
            <a:ext cx="503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AMBIENTALI: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factor (combustione):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facror (globale):</a:t>
            </a:r>
            <a:endParaRPr lang="en-US" dirty="0"/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EBDC4B4-017F-BE94-2E95-3E0152751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74"/>
          <a:stretch>
            <a:fillRect/>
          </a:stretch>
        </p:blipFill>
        <p:spPr>
          <a:xfrm>
            <a:off x="6231474" y="2443595"/>
            <a:ext cx="5174354" cy="3696715"/>
          </a:xfrm>
          <a:prstGeom prst="rect">
            <a:avLst/>
          </a:prstGeom>
        </p:spPr>
      </p:pic>
      <p:pic>
        <p:nvPicPr>
          <p:cNvPr id="20" name="Picture 19" descr="A graph of different types of oil&#10;&#10;AI-generated content may be incorrect.">
            <a:extLst>
              <a:ext uri="{FF2B5EF4-FFF2-40B4-BE49-F238E27FC236}">
                <a16:creationId xmlns:a16="http://schemas.microsoft.com/office/drawing/2014/main" id="{F1882AA4-66BB-8B61-F704-53B88B5337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72" y="2781447"/>
            <a:ext cx="4481431" cy="30210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D61ACAE-FB19-6887-39BD-F4D2832062FA}"/>
              </a:ext>
            </a:extLst>
          </p:cNvPr>
          <p:cNvSpPr txBox="1"/>
          <p:nvPr/>
        </p:nvSpPr>
        <p:spPr>
          <a:xfrm>
            <a:off x="4450934" y="1595329"/>
            <a:ext cx="1645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~200 kg/MWh</a:t>
            </a:r>
          </a:p>
          <a:p>
            <a:r>
              <a:rPr lang="it-IT" b="1" dirty="0">
                <a:solidFill>
                  <a:srgbClr val="FF0000"/>
                </a:solidFill>
              </a:rPr>
              <a:t>~450 kg/MWh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809B10-1899-DACC-41DF-B220E4DC09F4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907525-111C-3AFA-23C2-3BE76C53D58B}"/>
              </a:ext>
            </a:extLst>
          </p:cNvPr>
          <p:cNvSpPr txBox="1"/>
          <p:nvPr/>
        </p:nvSpPr>
        <p:spPr>
          <a:xfrm>
            <a:off x="876300" y="5886824"/>
            <a:ext cx="45690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Coleman, James &amp; </a:t>
            </a:r>
            <a:r>
              <a:rPr lang="en-US" sz="1000" dirty="0" err="1"/>
              <a:t>Kasumu</a:t>
            </a:r>
            <a:r>
              <a:rPr lang="en-US" sz="1000" dirty="0"/>
              <a:t>, Adebola &amp; Liendo, Jeanne &amp; Li, Vivian &amp; Jordaan, Sarah. (2015). Calibrating Liquefied Natural Gas Export Life Cycle Assessment: Accounting for Legal Boundaries and Post-Export Markets. </a:t>
            </a:r>
          </a:p>
        </p:txBody>
      </p:sp>
    </p:spTree>
    <p:extLst>
      <p:ext uri="{BB962C8B-B14F-4D97-AF65-F5344CB8AC3E}">
        <p14:creationId xmlns:p14="http://schemas.microsoft.com/office/powerpoint/2010/main" val="607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35F81-A8E4-FF1F-629B-AB0C2C34D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33C6B3D-ABF9-DCD9-BA12-525FDC94F058}"/>
              </a:ext>
            </a:extLst>
          </p:cNvPr>
          <p:cNvSpPr txBox="1"/>
          <p:nvPr/>
        </p:nvSpPr>
        <p:spPr>
          <a:xfrm>
            <a:off x="409194" y="1142804"/>
            <a:ext cx="5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ECONOMICI: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LCOE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6FD712-557C-19A4-7683-C8D0C42CFED3}"/>
              </a:ext>
            </a:extLst>
          </p:cNvPr>
          <p:cNvSpPr txBox="1"/>
          <p:nvPr/>
        </p:nvSpPr>
        <p:spPr>
          <a:xfrm>
            <a:off x="1647790" y="1696802"/>
            <a:ext cx="3597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100-140 </a:t>
            </a:r>
            <a:r>
              <a:rPr lang="en-US" b="1" dirty="0">
                <a:solidFill>
                  <a:srgbClr val="FF0000"/>
                </a:solidFill>
              </a:rPr>
              <a:t>USD</a:t>
            </a:r>
            <a:r>
              <a:rPr lang="it-IT" b="1" dirty="0">
                <a:solidFill>
                  <a:srgbClr val="FF0000"/>
                </a:solidFill>
              </a:rPr>
              <a:t>/MWh (GT semplice)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25F49DD-0F81-7EDA-0A9A-A265327DC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4" y="3181944"/>
            <a:ext cx="5410306" cy="308828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1D8B504-BE8A-FB9E-053A-FECE896B6B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139" y="2556933"/>
            <a:ext cx="4144856" cy="411340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AAD179F-3B95-1736-2DD8-4270D79C21C8}"/>
              </a:ext>
            </a:extLst>
          </p:cNvPr>
          <p:cNvSpPr txBox="1"/>
          <p:nvPr/>
        </p:nvSpPr>
        <p:spPr>
          <a:xfrm>
            <a:off x="8260421" y="1696802"/>
            <a:ext cx="37961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- 20/80 USD/MWh (GT semplice) 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B6374E1-747A-3096-6B75-A1B896C4267D}"/>
              </a:ext>
            </a:extLst>
          </p:cNvPr>
          <p:cNvSpPr txBox="1"/>
          <p:nvPr/>
        </p:nvSpPr>
        <p:spPr>
          <a:xfrm>
            <a:off x="6625768" y="1696802"/>
            <a:ext cx="1634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VALCOE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66F534C-DC31-21A4-6FFA-55D22388CDC5}"/>
              </a:ext>
            </a:extLst>
          </p:cNvPr>
          <p:cNvSpPr/>
          <p:nvPr/>
        </p:nvSpPr>
        <p:spPr>
          <a:xfrm>
            <a:off x="1985772" y="4708525"/>
            <a:ext cx="95250" cy="2222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C8FC20A-D00D-B274-FE47-67DBC23897DE}"/>
              </a:ext>
            </a:extLst>
          </p:cNvPr>
          <p:cNvSpPr/>
          <p:nvPr/>
        </p:nvSpPr>
        <p:spPr>
          <a:xfrm>
            <a:off x="2984119" y="4467224"/>
            <a:ext cx="95250" cy="4635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65BDC5B-8C1F-ED82-76D0-5ED132835531}"/>
              </a:ext>
            </a:extLst>
          </p:cNvPr>
          <p:cNvSpPr/>
          <p:nvPr/>
        </p:nvSpPr>
        <p:spPr>
          <a:xfrm>
            <a:off x="4819322" y="4446588"/>
            <a:ext cx="95250" cy="48418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52ED38-650D-AA05-EF70-A8EDAC928C39}"/>
              </a:ext>
            </a:extLst>
          </p:cNvPr>
          <p:cNvSpPr/>
          <p:nvPr/>
        </p:nvSpPr>
        <p:spPr>
          <a:xfrm>
            <a:off x="3819144" y="4568824"/>
            <a:ext cx="95250" cy="36194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E04491-9DA1-F335-F9EC-FE19650B9DA8}"/>
              </a:ext>
            </a:extLst>
          </p:cNvPr>
          <p:cNvSpPr txBox="1"/>
          <p:nvPr/>
        </p:nvSpPr>
        <p:spPr>
          <a:xfrm>
            <a:off x="1647790" y="2070041"/>
            <a:ext cx="3597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45-95 </a:t>
            </a:r>
            <a:r>
              <a:rPr lang="en-US" b="1" dirty="0">
                <a:solidFill>
                  <a:srgbClr val="FF0000"/>
                </a:solidFill>
              </a:rPr>
              <a:t>USD</a:t>
            </a:r>
            <a:r>
              <a:rPr lang="it-IT" b="1" dirty="0">
                <a:solidFill>
                  <a:srgbClr val="FF0000"/>
                </a:solidFill>
              </a:rPr>
              <a:t>/MWh (CC-GT)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F3D45F-9CA9-8AD9-7367-D308EF5ED92F}"/>
              </a:ext>
            </a:extLst>
          </p:cNvPr>
          <p:cNvSpPr txBox="1"/>
          <p:nvPr/>
        </p:nvSpPr>
        <p:spPr>
          <a:xfrm>
            <a:off x="8260421" y="2066134"/>
            <a:ext cx="3279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- 0/20 USD/MWh (CC-GT)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F7261D-7653-7E13-F90E-CEFAE7069A1F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F82171-A09A-D813-15DA-DFAB47F348A9}"/>
              </a:ext>
            </a:extLst>
          </p:cNvPr>
          <p:cNvSpPr txBox="1"/>
          <p:nvPr/>
        </p:nvSpPr>
        <p:spPr>
          <a:xfrm>
            <a:off x="409194" y="6270230"/>
            <a:ext cx="54103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grafici</a:t>
            </a:r>
            <a:r>
              <a:rPr lang="en-US" sz="1000" dirty="0"/>
              <a:t>: IEA</a:t>
            </a:r>
          </a:p>
        </p:txBody>
      </p:sp>
    </p:spTree>
    <p:extLst>
      <p:ext uri="{BB962C8B-B14F-4D97-AF65-F5344CB8AC3E}">
        <p14:creationId xmlns:p14="http://schemas.microsoft.com/office/powerpoint/2010/main" val="318721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3DF1B6-363C-5CA3-6CDF-8578CBF94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D599AF-7B27-1730-2EF7-7C4802F86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1A5EFC-8A14-1920-F421-F29033E2F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77" y="40907"/>
            <a:ext cx="10216982" cy="67761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D093CB-8971-1F2D-3A54-F64E26DA86BB}"/>
              </a:ext>
            </a:extLst>
          </p:cNvPr>
          <p:cNvSpPr txBox="1"/>
          <p:nvPr/>
        </p:nvSpPr>
        <p:spPr>
          <a:xfrm>
            <a:off x="9904396" y="651431"/>
            <a:ext cx="22876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sz="1400" dirty="0"/>
              <a:t>Cooling tower</a:t>
            </a:r>
          </a:p>
          <a:p>
            <a:pPr marL="342900" indent="-342900">
              <a:buAutoNum type="arabicPeriod"/>
            </a:pPr>
            <a:r>
              <a:rPr lang="it-IT" sz="1400" dirty="0"/>
              <a:t>Cooling water pump</a:t>
            </a:r>
          </a:p>
          <a:p>
            <a:pPr marL="342900" indent="-342900">
              <a:buAutoNum type="arabicPeriod"/>
            </a:pPr>
            <a:r>
              <a:rPr lang="it-IT" sz="1400" dirty="0"/>
              <a:t>Termination tower</a:t>
            </a:r>
          </a:p>
          <a:p>
            <a:pPr marL="342900" indent="-342900">
              <a:buAutoNum type="arabicPeriod"/>
            </a:pPr>
            <a:r>
              <a:rPr lang="it-IT" sz="1400" dirty="0"/>
              <a:t>Transformer</a:t>
            </a:r>
          </a:p>
          <a:p>
            <a:pPr marL="342900" indent="-342900">
              <a:buAutoNum type="arabicPeriod"/>
            </a:pPr>
            <a:r>
              <a:rPr lang="it-IT" sz="1400" dirty="0"/>
              <a:t>Generator</a:t>
            </a:r>
          </a:p>
          <a:p>
            <a:pPr marL="342900" indent="-342900">
              <a:buAutoNum type="arabicPeriod"/>
            </a:pPr>
            <a:r>
              <a:rPr lang="it-IT" sz="1400" dirty="0"/>
              <a:t>Low pressure turbine</a:t>
            </a:r>
          </a:p>
          <a:p>
            <a:pPr marL="342900" indent="-342900">
              <a:buAutoNum type="arabicPeriod"/>
            </a:pPr>
            <a:r>
              <a:rPr lang="it-IT" sz="1400" dirty="0"/>
              <a:t>Boiler feed pump</a:t>
            </a:r>
          </a:p>
          <a:p>
            <a:pPr marL="342900" indent="-342900">
              <a:buAutoNum type="arabicPeriod"/>
            </a:pPr>
            <a:r>
              <a:rPr lang="it-IT" sz="1400" dirty="0"/>
              <a:t>Condensor</a:t>
            </a:r>
          </a:p>
          <a:p>
            <a:pPr marL="342900" indent="-342900">
              <a:buAutoNum type="arabicPeriod"/>
            </a:pPr>
            <a:r>
              <a:rPr lang="it-IT" sz="1400" dirty="0"/>
              <a:t>Intermediate pressure turbine</a:t>
            </a:r>
          </a:p>
          <a:p>
            <a:pPr marL="342900" indent="-342900">
              <a:buAutoNum type="arabicPeriod"/>
            </a:pPr>
            <a:r>
              <a:rPr lang="it-IT" sz="1400" dirty="0"/>
              <a:t>Steam governor</a:t>
            </a:r>
          </a:p>
          <a:p>
            <a:pPr marL="342900" indent="-342900">
              <a:buAutoNum type="arabicPeriod"/>
            </a:pPr>
            <a:r>
              <a:rPr lang="it-IT" sz="1400" dirty="0"/>
              <a:t>High pressure turbine</a:t>
            </a:r>
          </a:p>
          <a:p>
            <a:pPr marL="342900" indent="-342900">
              <a:buAutoNum type="arabicPeriod"/>
            </a:pPr>
            <a:r>
              <a:rPr lang="it-IT" sz="1400" dirty="0"/>
              <a:t>Deaerator</a:t>
            </a:r>
          </a:p>
          <a:p>
            <a:pPr marL="342900" indent="-342900">
              <a:buAutoNum type="arabicPeriod"/>
            </a:pPr>
            <a:r>
              <a:rPr lang="it-IT" sz="1400" dirty="0"/>
              <a:t>Feed heater</a:t>
            </a:r>
          </a:p>
          <a:p>
            <a:pPr marL="342900" indent="-342900">
              <a:buAutoNum type="arabicPeriod"/>
            </a:pPr>
            <a:r>
              <a:rPr lang="it-IT" sz="1400" dirty="0"/>
              <a:t>Coal conveyor</a:t>
            </a:r>
          </a:p>
          <a:p>
            <a:pPr marL="342900" indent="-342900">
              <a:buAutoNum type="arabicPeriod"/>
            </a:pPr>
            <a:r>
              <a:rPr lang="it-IT" sz="1400" dirty="0"/>
              <a:t>Coal hopper</a:t>
            </a:r>
          </a:p>
          <a:p>
            <a:pPr marL="342900" indent="-342900">
              <a:buAutoNum type="arabicPeriod"/>
            </a:pPr>
            <a:r>
              <a:rPr lang="it-IT" sz="1400" dirty="0"/>
              <a:t>Pulverised fuel mill</a:t>
            </a:r>
          </a:p>
          <a:p>
            <a:pPr marL="342900" indent="-342900">
              <a:buAutoNum type="arabicPeriod"/>
            </a:pPr>
            <a:r>
              <a:rPr lang="it-IT" sz="1400" dirty="0"/>
              <a:t>Boiler drum</a:t>
            </a:r>
          </a:p>
          <a:p>
            <a:pPr marL="342900" indent="-342900">
              <a:buAutoNum type="arabicPeriod"/>
            </a:pPr>
            <a:r>
              <a:rPr lang="it-IT" sz="1400" dirty="0"/>
              <a:t>Ash hopper</a:t>
            </a:r>
          </a:p>
          <a:p>
            <a:pPr marL="342900" indent="-342900">
              <a:buAutoNum type="arabicPeriod"/>
            </a:pPr>
            <a:r>
              <a:rPr lang="it-IT" sz="1400" dirty="0"/>
              <a:t>Superheater</a:t>
            </a:r>
          </a:p>
          <a:p>
            <a:pPr marL="342900" indent="-342900">
              <a:buAutoNum type="arabicPeriod"/>
            </a:pPr>
            <a:r>
              <a:rPr lang="it-IT" sz="1400" dirty="0"/>
              <a:t>Forced draught fan</a:t>
            </a:r>
          </a:p>
          <a:p>
            <a:pPr marL="342900" indent="-342900">
              <a:buAutoNum type="arabicPeriod"/>
            </a:pPr>
            <a:r>
              <a:rPr lang="it-IT" sz="1400" dirty="0"/>
              <a:t>Reheater</a:t>
            </a:r>
          </a:p>
          <a:p>
            <a:pPr marL="342900" indent="-342900">
              <a:buAutoNum type="arabicPeriod"/>
            </a:pPr>
            <a:r>
              <a:rPr lang="it-IT" sz="1400" dirty="0"/>
              <a:t>Air intake</a:t>
            </a:r>
          </a:p>
          <a:p>
            <a:pPr marL="342900" indent="-342900">
              <a:buAutoNum type="arabicPeriod"/>
            </a:pPr>
            <a:r>
              <a:rPr lang="it-IT" sz="1400" dirty="0"/>
              <a:t>Economiser</a:t>
            </a:r>
          </a:p>
          <a:p>
            <a:pPr marL="342900" indent="-342900">
              <a:buAutoNum type="arabicPeriod"/>
            </a:pPr>
            <a:r>
              <a:rPr lang="it-IT" sz="1400" dirty="0"/>
              <a:t>Air preheater</a:t>
            </a:r>
          </a:p>
          <a:p>
            <a:pPr marL="342900" indent="-342900">
              <a:buAutoNum type="arabicPeriod"/>
            </a:pPr>
            <a:r>
              <a:rPr lang="it-IT" sz="1400" dirty="0"/>
              <a:t>Precipitator</a:t>
            </a:r>
          </a:p>
          <a:p>
            <a:pPr marL="342900" indent="-342900">
              <a:buAutoNum type="arabicPeriod"/>
            </a:pPr>
            <a:r>
              <a:rPr lang="it-IT" sz="1400" dirty="0"/>
              <a:t>Induced draught fan</a:t>
            </a:r>
          </a:p>
          <a:p>
            <a:pPr marL="342900" indent="-342900">
              <a:buAutoNum type="arabicPeriod"/>
            </a:pPr>
            <a:r>
              <a:rPr lang="it-IT" sz="1400" dirty="0"/>
              <a:t>Chimney stack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1AB807-DDB0-8467-12AE-7A3C4A88E5F3}"/>
              </a:ext>
            </a:extLst>
          </p:cNvPr>
          <p:cNvSpPr txBox="1"/>
          <p:nvPr/>
        </p:nvSpPr>
        <p:spPr>
          <a:xfrm>
            <a:off x="4106958" y="6581001"/>
            <a:ext cx="4792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Fonte imagine: </a:t>
            </a:r>
            <a:r>
              <a:rPr lang="en-US" sz="1200" dirty="0" err="1"/>
              <a:t>wikipedia</a:t>
            </a:r>
            <a:endParaRPr lang="en-US" sz="120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376F98B-9E24-21F1-D78D-46D83E4E3B10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38016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C3D55-E092-3489-E67A-FAE564AAF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growth and growth&#10;&#10;AI-generated content may be incorrect.">
            <a:extLst>
              <a:ext uri="{FF2B5EF4-FFF2-40B4-BE49-F238E27FC236}">
                <a16:creationId xmlns:a16="http://schemas.microsoft.com/office/drawing/2014/main" id="{0C25664D-D3C2-47D1-4FFF-A15773808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8"/>
          <a:stretch>
            <a:fillRect/>
          </a:stretch>
        </p:blipFill>
        <p:spPr>
          <a:xfrm>
            <a:off x="733558" y="1993208"/>
            <a:ext cx="5362442" cy="3704118"/>
          </a:xfrm>
          <a:prstGeom prst="rect">
            <a:avLst/>
          </a:prstGeom>
        </p:spPr>
      </p:pic>
      <p:pic>
        <p:nvPicPr>
          <p:cNvPr id="10242" name="Picture 2" descr="Carta: L'emancipazione dell'Europa dal gas russo - Limes">
            <a:extLst>
              <a:ext uri="{FF2B5EF4-FFF2-40B4-BE49-F238E27FC236}">
                <a16:creationId xmlns:a16="http://schemas.microsoft.com/office/drawing/2014/main" id="{E21EFEA6-5657-BC2E-34A5-BCFDCA5EC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779" y="988324"/>
            <a:ext cx="5362443" cy="337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x-UK PM Tony Blair Purveys 'Hopelessly Conflicted' Climate Misinformation">
            <a:extLst>
              <a:ext uri="{FF2B5EF4-FFF2-40B4-BE49-F238E27FC236}">
                <a16:creationId xmlns:a16="http://schemas.microsoft.com/office/drawing/2014/main" id="{098BF2FD-1AC9-B446-EE50-915CE8220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779" y="4466971"/>
            <a:ext cx="3401431" cy="226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CBCE351-55B1-7948-73BE-72BFCC9F1895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Ruolo attuale e geopolitica</a:t>
            </a:r>
            <a:endParaRPr lang="en-US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BF9F90-13AF-7776-C1DD-00FC11A5C1B4}"/>
              </a:ext>
            </a:extLst>
          </p:cNvPr>
          <p:cNvSpPr txBox="1"/>
          <p:nvPr/>
        </p:nvSpPr>
        <p:spPr>
          <a:xfrm>
            <a:off x="733558" y="6565087"/>
            <a:ext cx="8864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/>
              <a:t>Fonte immagini: Limes, creativecommons.org, ECOR (extractivism conflicts resistances)</a:t>
            </a:r>
            <a:endParaRPr lang="en-US" sz="1000" dirty="0"/>
          </a:p>
        </p:txBody>
      </p:sp>
      <p:pic>
        <p:nvPicPr>
          <p:cNvPr id="2050" name="Picture 2" descr="Le mire di Israele sui giacimenti di gas offshore di Gaza">
            <a:extLst>
              <a:ext uri="{FF2B5EF4-FFF2-40B4-BE49-F238E27FC236}">
                <a16:creationId xmlns:a16="http://schemas.microsoft.com/office/drawing/2014/main" id="{3DA19451-F1EA-0ED6-7C22-3379CE383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1757" y="4080288"/>
            <a:ext cx="1786464" cy="265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1880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4833D-47C3-BD0B-F152-479E5A8EF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22535">
            <a:extLst>
              <a:ext uri="{FF2B5EF4-FFF2-40B4-BE49-F238E27FC236}">
                <a16:creationId xmlns:a16="http://schemas.microsoft.com/office/drawing/2014/main" id="{292F69C0-482B-7DC5-3CCA-9D65E3534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7" name="sketchy box">
            <a:extLst>
              <a:ext uri="{FF2B5EF4-FFF2-40B4-BE49-F238E27FC236}">
                <a16:creationId xmlns:a16="http://schemas.microsoft.com/office/drawing/2014/main" id="{542EAA8E-1CC2-2DA2-B461-4654BF6D4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sketchy line">
            <a:extLst>
              <a:ext uri="{FF2B5EF4-FFF2-40B4-BE49-F238E27FC236}">
                <a16:creationId xmlns:a16="http://schemas.microsoft.com/office/drawing/2014/main" id="{0E0EFE9E-0101-728B-0D1E-A96F05C798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ilhouette of a oil pump&#10;&#10;AI-generated content may be incorrect.">
            <a:extLst>
              <a:ext uri="{FF2B5EF4-FFF2-40B4-BE49-F238E27FC236}">
                <a16:creationId xmlns:a16="http://schemas.microsoft.com/office/drawing/2014/main" id="{3C21F081-0B56-2CD5-3708-F9010DBA26E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24675"/>
            <a:ext cx="12192000" cy="8335347"/>
          </a:xfrm>
          <a:prstGeom prst="rect">
            <a:avLst/>
          </a:prstGeom>
          <a:noFill/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2DF79EE-A59C-3DDE-1627-0E75935126E2}"/>
              </a:ext>
            </a:extLst>
          </p:cNvPr>
          <p:cNvSpPr txBox="1">
            <a:spLocks/>
          </p:cNvSpPr>
          <p:nvPr/>
        </p:nvSpPr>
        <p:spPr>
          <a:xfrm>
            <a:off x="1527048" y="1124712"/>
            <a:ext cx="9144000" cy="3063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600" b="1" dirty="0">
                <a:solidFill>
                  <a:schemeClr val="bg1"/>
                </a:solidFill>
              </a:rPr>
              <a:t>Il </a:t>
            </a:r>
            <a:r>
              <a:rPr lang="en-US" sz="6600" b="1" dirty="0" err="1">
                <a:solidFill>
                  <a:schemeClr val="bg1"/>
                </a:solidFill>
              </a:rPr>
              <a:t>petrolio</a:t>
            </a:r>
            <a:endParaRPr 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07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624A2-8FC7-79B6-4A23-E218E735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Éphéméride du 7 septembre à Paris : La réquisition des taxis parisiens, les &quot;taxis de la Marne&quot;">
            <a:extLst>
              <a:ext uri="{FF2B5EF4-FFF2-40B4-BE49-F238E27FC236}">
                <a16:creationId xmlns:a16="http://schemas.microsoft.com/office/drawing/2014/main" id="{1658769F-E678-BC1E-B59B-4FF76FF66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162" y="4244687"/>
            <a:ext cx="3971138" cy="261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Enrico Mattei, il fondatore di ENI che sfidò le grandi compagnie petrolifere">
            <a:extLst>
              <a:ext uri="{FF2B5EF4-FFF2-40B4-BE49-F238E27FC236}">
                <a16:creationId xmlns:a16="http://schemas.microsoft.com/office/drawing/2014/main" id="{7D75C1E3-9E50-C6FF-3AFB-4BC838BB8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125" y="3323503"/>
            <a:ext cx="1623708" cy="94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Winston Churchill - Wikipedia">
            <a:extLst>
              <a:ext uri="{FF2B5EF4-FFF2-40B4-BE49-F238E27FC236}">
                <a16:creationId xmlns:a16="http://schemas.microsoft.com/office/drawing/2014/main" id="{46EB7AC5-147B-09DA-393D-AC646BCE5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017" y="2813625"/>
            <a:ext cx="1720114" cy="233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Standard Oil Company Monopoly">
            <a:extLst>
              <a:ext uri="{FF2B5EF4-FFF2-40B4-BE49-F238E27FC236}">
                <a16:creationId xmlns:a16="http://schemas.microsoft.com/office/drawing/2014/main" id="{5884788F-FD03-66F7-A113-78E7978FF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161" y="-63500"/>
            <a:ext cx="5718840" cy="340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Without Distinction of Race, Sex, or Creed&quot;: The General Education Board,  1903-1964 - REsource">
            <a:extLst>
              <a:ext uri="{FF2B5EF4-FFF2-40B4-BE49-F238E27FC236}">
                <a16:creationId xmlns:a16="http://schemas.microsoft.com/office/drawing/2014/main" id="{F97926D1-AE59-C77C-1428-8C6144283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543" y="2780755"/>
            <a:ext cx="2309668" cy="188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undefined">
            <a:extLst>
              <a:ext uri="{FF2B5EF4-FFF2-40B4-BE49-F238E27FC236}">
                <a16:creationId xmlns:a16="http://schemas.microsoft.com/office/drawing/2014/main" id="{036DCB17-8C96-66DB-2EE6-994F38595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6" b="4589"/>
          <a:stretch>
            <a:fillRect/>
          </a:stretch>
        </p:blipFill>
        <p:spPr bwMode="auto">
          <a:xfrm>
            <a:off x="2930266" y="-63501"/>
            <a:ext cx="3605189" cy="287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The fix is in”: How the Blair Government Helped U.K. Companies Profit From  the Iraq War - In These Times">
            <a:extLst>
              <a:ext uri="{FF2B5EF4-FFF2-40B4-BE49-F238E27FC236}">
                <a16:creationId xmlns:a16="http://schemas.microsoft.com/office/drawing/2014/main" id="{1A6C3C63-2D15-FE44-CBF3-1D6BD1620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680" y="4663097"/>
            <a:ext cx="3439580" cy="229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l premio">
            <a:extLst>
              <a:ext uri="{FF2B5EF4-FFF2-40B4-BE49-F238E27FC236}">
                <a16:creationId xmlns:a16="http://schemas.microsoft.com/office/drawing/2014/main" id="{05A50E7E-6BD9-CE45-997B-29419D2702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3" r="15333"/>
          <a:stretch>
            <a:fillRect/>
          </a:stretch>
        </p:blipFill>
        <p:spPr bwMode="auto">
          <a:xfrm>
            <a:off x="8120081" y="3100731"/>
            <a:ext cx="1775821" cy="263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John Davison Rockefeller, il re del petrolio">
            <a:extLst>
              <a:ext uri="{FF2B5EF4-FFF2-40B4-BE49-F238E27FC236}">
                <a16:creationId xmlns:a16="http://schemas.microsoft.com/office/drawing/2014/main" id="{BD35CF4A-A3FE-104B-2581-8E2B329FF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2"/>
            <a:ext cx="3457576" cy="496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Alle lontanissime origini della Rivoluzione Iraniana |">
            <a:extLst>
              <a:ext uri="{FF2B5EF4-FFF2-40B4-BE49-F238E27FC236}">
                <a16:creationId xmlns:a16="http://schemas.microsoft.com/office/drawing/2014/main" id="{A01B5C76-B3B2-6799-92A9-85F2B1F0F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5536" y="3100730"/>
            <a:ext cx="2902317" cy="375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>
            <a:extLst>
              <a:ext uri="{FF2B5EF4-FFF2-40B4-BE49-F238E27FC236}">
                <a16:creationId xmlns:a16="http://schemas.microsoft.com/office/drawing/2014/main" id="{50B31277-BC20-2690-A25F-25297E8CB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9975"/>
            <a:ext cx="18288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1939 Evening Standard (Londra) pagina anteriore segnalato l invasione della  Polonia dalla Germania nazista Foto stock - Alamy">
            <a:extLst>
              <a:ext uri="{FF2B5EF4-FFF2-40B4-BE49-F238E27FC236}">
                <a16:creationId xmlns:a16="http://schemas.microsoft.com/office/drawing/2014/main" id="{081363E1-0DF4-6AB3-93D8-655ACC448E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2"/>
          <a:stretch>
            <a:fillRect/>
          </a:stretch>
        </p:blipFill>
        <p:spPr bwMode="auto">
          <a:xfrm>
            <a:off x="1828800" y="4855602"/>
            <a:ext cx="1715455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532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D4C6EC-9F41-79AF-8BB5-ADBEA7A63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22535">
            <a:extLst>
              <a:ext uri="{FF2B5EF4-FFF2-40B4-BE49-F238E27FC236}">
                <a16:creationId xmlns:a16="http://schemas.microsoft.com/office/drawing/2014/main" id="{DAB85C98-2163-DEAA-E2B6-6C70C0B90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7" name="sketchy box">
            <a:extLst>
              <a:ext uri="{FF2B5EF4-FFF2-40B4-BE49-F238E27FC236}">
                <a16:creationId xmlns:a16="http://schemas.microsoft.com/office/drawing/2014/main" id="{0C35B208-7854-F87B-B9C6-50209565D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8" name="sketchy line">
            <a:extLst>
              <a:ext uri="{FF2B5EF4-FFF2-40B4-BE49-F238E27FC236}">
                <a16:creationId xmlns:a16="http://schemas.microsoft.com/office/drawing/2014/main" id="{B690432F-6204-FCE7-3BBE-FABA94D64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1275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nálisis: ¿Qué dice realmente el IPCC sobre la energía nuclear?">
            <a:extLst>
              <a:ext uri="{FF2B5EF4-FFF2-40B4-BE49-F238E27FC236}">
                <a16:creationId xmlns:a16="http://schemas.microsoft.com/office/drawing/2014/main" id="{30AB19D8-315B-E1F8-90FC-745D3BDE1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99680"/>
            <a:ext cx="12221413" cy="815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6CD022CC-91B1-1F89-D715-ECA4AF8C7D64}"/>
              </a:ext>
            </a:extLst>
          </p:cNvPr>
          <p:cNvSpPr txBox="1">
            <a:spLocks/>
          </p:cNvSpPr>
          <p:nvPr/>
        </p:nvSpPr>
        <p:spPr>
          <a:xfrm>
            <a:off x="1527048" y="1124712"/>
            <a:ext cx="9144000" cy="3063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6600" b="1" dirty="0" err="1">
                <a:solidFill>
                  <a:schemeClr val="bg1"/>
                </a:solidFill>
              </a:rPr>
              <a:t>Centrali</a:t>
            </a:r>
            <a:r>
              <a:rPr lang="en-US" sz="6600" b="1" dirty="0"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solidFill>
                  <a:schemeClr val="bg1"/>
                </a:solidFill>
              </a:rPr>
              <a:t>nucleari</a:t>
            </a:r>
            <a:endParaRPr 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92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9EA7C-CB45-4808-CC7B-C86CB27BF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Chernobyl 30 years on: impact and response | Epthinktank | European  Parliament">
            <a:extLst>
              <a:ext uri="{FF2B5EF4-FFF2-40B4-BE49-F238E27FC236}">
                <a16:creationId xmlns:a16="http://schemas.microsoft.com/office/drawing/2014/main" id="{BB8163D6-0D64-A273-8550-289D076EB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57" y="1065216"/>
            <a:ext cx="5042101" cy="2621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nrico Fermi, un genio a prova di bomba - la Repubblica">
            <a:extLst>
              <a:ext uri="{FF2B5EF4-FFF2-40B4-BE49-F238E27FC236}">
                <a16:creationId xmlns:a16="http://schemas.microsoft.com/office/drawing/2014/main" id="{FD6C1C82-4FC4-A60E-5534-214E14DC9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5217"/>
            <a:ext cx="4386557" cy="24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ittle Boy - Wikipedia">
            <a:extLst>
              <a:ext uri="{FF2B5EF4-FFF2-40B4-BE49-F238E27FC236}">
                <a16:creationId xmlns:a16="http://schemas.microsoft.com/office/drawing/2014/main" id="{B4362055-57D2-377B-1311-C3A8F6827B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1289"/>
            <a:ext cx="4748056" cy="313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3FEA6C-14F1-9A1D-8359-883161AE4E02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Intro storica</a:t>
            </a:r>
            <a:endParaRPr lang="en-US" b="1" dirty="0"/>
          </a:p>
        </p:txBody>
      </p:sp>
      <p:pic>
        <p:nvPicPr>
          <p:cNvPr id="7" name="Picture 6" descr="A person teaching math on a chalkboard&#10;&#10;AI-generated content may be incorrect.">
            <a:extLst>
              <a:ext uri="{FF2B5EF4-FFF2-40B4-BE49-F238E27FC236}">
                <a16:creationId xmlns:a16="http://schemas.microsoft.com/office/drawing/2014/main" id="{7DD8ECF7-6783-6A6A-F48D-64B5715595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060" y="3686507"/>
            <a:ext cx="4298573" cy="2816741"/>
          </a:xfrm>
          <a:prstGeom prst="rect">
            <a:avLst/>
          </a:prstGeom>
        </p:spPr>
      </p:pic>
      <p:pic>
        <p:nvPicPr>
          <p:cNvPr id="5134" name="Picture 14" descr="Crisi di Suez - Wikipedia">
            <a:extLst>
              <a:ext uri="{FF2B5EF4-FFF2-40B4-BE49-F238E27FC236}">
                <a16:creationId xmlns:a16="http://schemas.microsoft.com/office/drawing/2014/main" id="{BB08CD8C-5E8C-1C7A-43F2-77E61964B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613" y="1065216"/>
            <a:ext cx="3124224" cy="387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Scientist Albert Einstein PNG Image | PNG All">
            <a:extLst>
              <a:ext uri="{FF2B5EF4-FFF2-40B4-BE49-F238E27FC236}">
                <a16:creationId xmlns:a16="http://schemas.microsoft.com/office/drawing/2014/main" id="{4B849772-E032-F21A-343B-28DEC8A1C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066" y="1918238"/>
            <a:ext cx="2450027" cy="322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undefined">
            <a:extLst>
              <a:ext uri="{FF2B5EF4-FFF2-40B4-BE49-F238E27FC236}">
                <a16:creationId xmlns:a16="http://schemas.microsoft.com/office/drawing/2014/main" id="{3CC5BC46-D770-66FA-4417-127AB3C63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612" y="4629733"/>
            <a:ext cx="3057387" cy="196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6377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5ED0C-987A-61AA-D2AE-57B9E42F8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sa significa energia di legame - Andrea Minini">
            <a:extLst>
              <a:ext uri="{FF2B5EF4-FFF2-40B4-BE49-F238E27FC236}">
                <a16:creationId xmlns:a16="http://schemas.microsoft.com/office/drawing/2014/main" id="{9475FDD9-BCBB-DE5A-43D2-9BA0A81C1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990" y="1449442"/>
            <a:ext cx="5305421" cy="44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BAEF9C-1206-704D-AAD5-1C815CDC9A01}"/>
              </a:ext>
            </a:extLst>
          </p:cNvPr>
          <p:cNvSpPr txBox="1"/>
          <p:nvPr/>
        </p:nvSpPr>
        <p:spPr>
          <a:xfrm>
            <a:off x="4502990" y="6010649"/>
            <a:ext cx="64195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F</a:t>
            </a:r>
            <a:r>
              <a:rPr lang="en-US" sz="1000" dirty="0" err="1"/>
              <a:t>onte</a:t>
            </a:r>
            <a:r>
              <a:rPr lang="en-US" sz="1000" dirty="0"/>
              <a:t> </a:t>
            </a:r>
            <a:r>
              <a:rPr lang="en-US" sz="1000" dirty="0" err="1"/>
              <a:t>grafico</a:t>
            </a:r>
            <a:r>
              <a:rPr lang="en-US" sz="1000" dirty="0"/>
              <a:t>: Andrea </a:t>
            </a:r>
            <a:r>
              <a:rPr lang="en-US" sz="1000" dirty="0" err="1"/>
              <a:t>Minini</a:t>
            </a:r>
            <a:endParaRPr lang="en-US" sz="1000" dirty="0"/>
          </a:p>
          <a:p>
            <a:r>
              <a:rPr lang="en-US" sz="1000" dirty="0"/>
              <a:t>Fonte </a:t>
            </a:r>
            <a:r>
              <a:rPr lang="en-US" sz="1000" dirty="0" err="1"/>
              <a:t>immagini</a:t>
            </a:r>
            <a:r>
              <a:rPr lang="en-US" sz="1000" dirty="0"/>
              <a:t>: Sony Pictures Entertainment Inc., Villains Wiki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A9A53D-347D-8ED2-96DA-B45874008FCD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  <p:pic>
        <p:nvPicPr>
          <p:cNvPr id="8" name="Picture 7" descr="Cartoon of a person in a suit and tie&#10;&#10;AI-generated content may be incorrect.">
            <a:extLst>
              <a:ext uri="{FF2B5EF4-FFF2-40B4-BE49-F238E27FC236}">
                <a16:creationId xmlns:a16="http://schemas.microsoft.com/office/drawing/2014/main" id="{D61D4C39-F147-BCCB-2B75-002A347E6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018" y="1605349"/>
            <a:ext cx="1837828" cy="4849558"/>
          </a:xfrm>
          <a:prstGeom prst="rect">
            <a:avLst/>
          </a:prstGeom>
        </p:spPr>
      </p:pic>
      <p:pic>
        <p:nvPicPr>
          <p:cNvPr id="4112" name="Picture 16" descr="Can the Power of the Sun Fit in the Palm of Your Hand? | by Zia Steele |  Whiteboard to Infinity | Medium">
            <a:extLst>
              <a:ext uri="{FF2B5EF4-FFF2-40B4-BE49-F238E27FC236}">
                <a16:creationId xmlns:a16="http://schemas.microsoft.com/office/drawing/2014/main" id="{8DEEC4CE-22E4-A569-65F8-0AEA6FBFF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38" y="2453794"/>
            <a:ext cx="4340750" cy="270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8805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1ADD93-8A90-945D-BC85-2764FD77B921}"/>
              </a:ext>
            </a:extLst>
          </p:cNvPr>
          <p:cNvCxnSpPr>
            <a:cxnSpLocks/>
          </p:cNvCxnSpPr>
          <p:nvPr/>
        </p:nvCxnSpPr>
        <p:spPr>
          <a:xfrm>
            <a:off x="5693195" y="1304381"/>
            <a:ext cx="0" cy="4398746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8A33DA-2F5C-07F8-00B8-21957246BC34}"/>
              </a:ext>
            </a:extLst>
          </p:cNvPr>
          <p:cNvCxnSpPr>
            <a:cxnSpLocks/>
          </p:cNvCxnSpPr>
          <p:nvPr/>
        </p:nvCxnSpPr>
        <p:spPr>
          <a:xfrm>
            <a:off x="5693195" y="5703127"/>
            <a:ext cx="5787368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D1B322D-1742-7994-564C-8B763F7B7741}"/>
              </a:ext>
            </a:extLst>
          </p:cNvPr>
          <p:cNvSpPr txBox="1"/>
          <p:nvPr/>
        </p:nvSpPr>
        <p:spPr>
          <a:xfrm>
            <a:off x="5192601" y="1304381"/>
            <a:ext cx="35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B40156-4698-CF57-D87B-0109046A44BF}"/>
              </a:ext>
            </a:extLst>
          </p:cNvPr>
          <p:cNvSpPr txBox="1"/>
          <p:nvPr/>
        </p:nvSpPr>
        <p:spPr>
          <a:xfrm>
            <a:off x="11480563" y="5635034"/>
            <a:ext cx="350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r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E7FF3C-54C9-2C83-3D8A-42E06AC02647}"/>
              </a:ext>
            </a:extLst>
          </p:cNvPr>
          <p:cNvSpPr txBox="1"/>
          <p:nvPr/>
        </p:nvSpPr>
        <p:spPr>
          <a:xfrm>
            <a:off x="4548823" y="2761841"/>
            <a:ext cx="177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m</a:t>
            </a:r>
            <a:r>
              <a:rPr lang="en-US" sz="2400" b="1" dirty="0"/>
              <a:t>₁</a:t>
            </a:r>
            <a:r>
              <a:rPr lang="it-IT" sz="2400" b="1" dirty="0"/>
              <a:t>c</a:t>
            </a:r>
            <a:r>
              <a:rPr lang="en-US" sz="2400" b="1" dirty="0"/>
              <a:t>²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945AEB-A987-AAD5-AB15-D4D11DDDC20A}"/>
              </a:ext>
            </a:extLst>
          </p:cNvPr>
          <p:cNvSpPr txBox="1"/>
          <p:nvPr/>
        </p:nvSpPr>
        <p:spPr>
          <a:xfrm>
            <a:off x="3891547" y="5173369"/>
            <a:ext cx="2169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m</a:t>
            </a:r>
            <a:r>
              <a:rPr lang="en-US" sz="2400" b="1" dirty="0"/>
              <a:t>₂</a:t>
            </a:r>
            <a:r>
              <a:rPr lang="it-IT" sz="2400" b="1" dirty="0"/>
              <a:t>c</a:t>
            </a:r>
            <a:r>
              <a:rPr lang="en-US" sz="2400" b="1" dirty="0"/>
              <a:t>²+</a:t>
            </a:r>
            <a:r>
              <a:rPr lang="it-IT" sz="2400" b="1" dirty="0"/>
              <a:t> m</a:t>
            </a:r>
            <a:r>
              <a:rPr lang="en-US" sz="2400" b="1" dirty="0"/>
              <a:t>₃</a:t>
            </a:r>
            <a:r>
              <a:rPr lang="it-IT" sz="2400" b="1" dirty="0"/>
              <a:t>c</a:t>
            </a:r>
            <a:r>
              <a:rPr lang="en-US" sz="2400" b="1" dirty="0"/>
              <a:t>²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61A9DD8-87CA-AC29-F3F1-A2F7CB2D094D}"/>
              </a:ext>
            </a:extLst>
          </p:cNvPr>
          <p:cNvSpPr/>
          <p:nvPr/>
        </p:nvSpPr>
        <p:spPr>
          <a:xfrm>
            <a:off x="5680996" y="1848280"/>
            <a:ext cx="5775158" cy="3614215"/>
          </a:xfrm>
          <a:custGeom>
            <a:avLst/>
            <a:gdLst>
              <a:gd name="connsiteX0" fmla="*/ 0 w 5775158"/>
              <a:gd name="connsiteY0" fmla="*/ 1121272 h 3614215"/>
              <a:gd name="connsiteX1" fmla="*/ 847023 w 5775158"/>
              <a:gd name="connsiteY1" fmla="*/ 871015 h 3614215"/>
              <a:gd name="connsiteX2" fmla="*/ 2136808 w 5775158"/>
              <a:gd name="connsiteY2" fmla="*/ 62493 h 3614215"/>
              <a:gd name="connsiteX3" fmla="*/ 3638349 w 5775158"/>
              <a:gd name="connsiteY3" fmla="*/ 2738316 h 3614215"/>
              <a:gd name="connsiteX4" fmla="*/ 5775158 w 5775158"/>
              <a:gd name="connsiteY4" fmla="*/ 3614215 h 3614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5158" h="3614215">
                <a:moveTo>
                  <a:pt x="0" y="1121272"/>
                </a:moveTo>
                <a:cubicBezTo>
                  <a:pt x="245444" y="1084375"/>
                  <a:pt x="490888" y="1047478"/>
                  <a:pt x="847023" y="871015"/>
                </a:cubicBezTo>
                <a:cubicBezTo>
                  <a:pt x="1203158" y="694552"/>
                  <a:pt x="1671587" y="-248724"/>
                  <a:pt x="2136808" y="62493"/>
                </a:cubicBezTo>
                <a:cubicBezTo>
                  <a:pt x="2602029" y="373710"/>
                  <a:pt x="3031957" y="2146362"/>
                  <a:pt x="3638349" y="2738316"/>
                </a:cubicBezTo>
                <a:cubicBezTo>
                  <a:pt x="4244741" y="3330270"/>
                  <a:pt x="5009949" y="3472242"/>
                  <a:pt x="5775158" y="3614215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6D2C496-5DFB-3079-5C9D-40E1F1BC6EDD}"/>
              </a:ext>
            </a:extLst>
          </p:cNvPr>
          <p:cNvCxnSpPr>
            <a:cxnSpLocks/>
            <a:stCxn id="39" idx="0"/>
          </p:cNvCxnSpPr>
          <p:nvPr/>
        </p:nvCxnSpPr>
        <p:spPr>
          <a:xfrm>
            <a:off x="5680996" y="2969552"/>
            <a:ext cx="2791326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3A00813-2EA5-3B8C-C22F-7CAF3D68A7DF}"/>
              </a:ext>
            </a:extLst>
          </p:cNvPr>
          <p:cNvCxnSpPr>
            <a:cxnSpLocks/>
          </p:cNvCxnSpPr>
          <p:nvPr/>
        </p:nvCxnSpPr>
        <p:spPr>
          <a:xfrm>
            <a:off x="5743560" y="5500996"/>
            <a:ext cx="5912262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202FB1A-6D40-4C14-9CF3-8F2285B36D8F}"/>
              </a:ext>
            </a:extLst>
          </p:cNvPr>
          <p:cNvCxnSpPr/>
          <p:nvPr/>
        </p:nvCxnSpPr>
        <p:spPr>
          <a:xfrm>
            <a:off x="7596423" y="1848280"/>
            <a:ext cx="0" cy="1121272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EAA5A76-A08C-3CB4-B759-85F389D147F9}"/>
              </a:ext>
            </a:extLst>
          </p:cNvPr>
          <p:cNvCxnSpPr>
            <a:cxnSpLocks/>
          </p:cNvCxnSpPr>
          <p:nvPr/>
        </p:nvCxnSpPr>
        <p:spPr>
          <a:xfrm>
            <a:off x="7596423" y="2998463"/>
            <a:ext cx="0" cy="2464032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A80591B-3967-2B8D-B40D-B607618925B4}"/>
              </a:ext>
            </a:extLst>
          </p:cNvPr>
          <p:cNvCxnSpPr>
            <a:cxnSpLocks/>
          </p:cNvCxnSpPr>
          <p:nvPr/>
        </p:nvCxnSpPr>
        <p:spPr>
          <a:xfrm>
            <a:off x="11480563" y="1848280"/>
            <a:ext cx="0" cy="365271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B7A0602-9C9B-E15E-8186-B3A2BD231F2E}"/>
              </a:ext>
            </a:extLst>
          </p:cNvPr>
          <p:cNvCxnSpPr>
            <a:cxnSpLocks/>
          </p:cNvCxnSpPr>
          <p:nvPr/>
        </p:nvCxnSpPr>
        <p:spPr>
          <a:xfrm>
            <a:off x="5743560" y="1848280"/>
            <a:ext cx="5737003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91166638-68C1-3446-034D-C431DA595B19}"/>
              </a:ext>
            </a:extLst>
          </p:cNvPr>
          <p:cNvSpPr txBox="1"/>
          <p:nvPr/>
        </p:nvSpPr>
        <p:spPr>
          <a:xfrm>
            <a:off x="10752988" y="2776729"/>
            <a:ext cx="177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Ecl</a:t>
            </a:r>
            <a:endParaRPr lang="en-US" sz="24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DE23D27-5EC8-C60B-FCDC-C2E837EFBFB4}"/>
              </a:ext>
            </a:extLst>
          </p:cNvPr>
          <p:cNvSpPr txBox="1"/>
          <p:nvPr/>
        </p:nvSpPr>
        <p:spPr>
          <a:xfrm>
            <a:off x="6837728" y="2315064"/>
            <a:ext cx="177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Esep</a:t>
            </a:r>
            <a:endParaRPr lang="en-US" sz="24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4A1288-4D7A-9DD9-968B-F675E61E8503}"/>
              </a:ext>
            </a:extLst>
          </p:cNvPr>
          <p:cNvSpPr txBox="1"/>
          <p:nvPr/>
        </p:nvSpPr>
        <p:spPr>
          <a:xfrm>
            <a:off x="6996546" y="3686981"/>
            <a:ext cx="177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Q</a:t>
            </a:r>
            <a:endParaRPr lang="en-US" sz="2400" b="1" dirty="0"/>
          </a:p>
        </p:txBody>
      </p:sp>
      <p:pic>
        <p:nvPicPr>
          <p:cNvPr id="3074" name="Picture 2" descr="Fissione nucleare - Okpedia">
            <a:extLst>
              <a:ext uri="{FF2B5EF4-FFF2-40B4-BE49-F238E27FC236}">
                <a16:creationId xmlns:a16="http://schemas.microsoft.com/office/drawing/2014/main" id="{99FE833F-FC2A-DC92-408A-B08AA8FFC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90" y="4130825"/>
            <a:ext cx="2381612" cy="18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D4216F97-1707-1760-65D8-E37984AB7A6A}"/>
              </a:ext>
            </a:extLst>
          </p:cNvPr>
          <p:cNvSpPr txBox="1"/>
          <p:nvPr/>
        </p:nvSpPr>
        <p:spPr>
          <a:xfrm>
            <a:off x="200790" y="6004360"/>
            <a:ext cx="3047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/>
              <a:t>m</a:t>
            </a:r>
            <a:r>
              <a:rPr lang="en-US" sz="2400" b="1" dirty="0"/>
              <a:t>₁&gt;</a:t>
            </a:r>
            <a:r>
              <a:rPr lang="it-IT" sz="2400" b="1" dirty="0"/>
              <a:t> m</a:t>
            </a:r>
            <a:r>
              <a:rPr lang="en-US" sz="2400" b="1" dirty="0"/>
              <a:t>₂+</a:t>
            </a:r>
            <a:r>
              <a:rPr lang="it-IT" sz="2400" b="1" dirty="0"/>
              <a:t> m</a:t>
            </a:r>
            <a:r>
              <a:rPr lang="en-US" sz="2400" b="1" dirty="0"/>
              <a:t>₃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F08C98-7E56-B57C-9E6F-3876B56972DD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29096D-F088-4784-200B-D285C500F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09" y="1143746"/>
            <a:ext cx="2240309" cy="298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38D4F2-6BA4-DA1B-5200-51E9F7B6257F}"/>
              </a:ext>
            </a:extLst>
          </p:cNvPr>
          <p:cNvSpPr txBox="1"/>
          <p:nvPr/>
        </p:nvSpPr>
        <p:spPr>
          <a:xfrm>
            <a:off x="600490" y="6624946"/>
            <a:ext cx="641955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immagini</a:t>
            </a:r>
            <a:r>
              <a:rPr lang="en-US" sz="1000" dirty="0"/>
              <a:t>: Wikipedia, </a:t>
            </a:r>
            <a:r>
              <a:rPr lang="en-US" sz="1000" dirty="0" err="1"/>
              <a:t>OkPedia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0492203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312CF-6886-7FDD-B93F-D4BA7A9D1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83034F2-FF31-8BA9-2786-2CDDC4F9D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0" y="1393627"/>
            <a:ext cx="7762387" cy="48766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540EA95-13F8-AC19-8677-48535C8CCF06}"/>
              </a:ext>
            </a:extLst>
          </p:cNvPr>
          <p:cNvSpPr txBox="1"/>
          <p:nvPr/>
        </p:nvSpPr>
        <p:spPr>
          <a:xfrm>
            <a:off x="2068689" y="6270230"/>
            <a:ext cx="68967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Comini, Gianni. (2023). REATTORI A FISSIONE E SOSTENIBILITÀ AMBIENTALE. </a:t>
            </a:r>
            <a:endParaRPr lang="en-US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5EAF11-622B-0BEF-E957-BE34EEB1520B}"/>
              </a:ext>
            </a:extLst>
          </p:cNvPr>
          <p:cNvSpPr txBox="1"/>
          <p:nvPr/>
        </p:nvSpPr>
        <p:spPr>
          <a:xfrm>
            <a:off x="1930400" y="1208961"/>
            <a:ext cx="42282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it-IT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PWR(Pressurized Water Reactor)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95E85F-5CD4-091B-FD02-3DCF8DBEB577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7580C9-9D54-668B-4753-4544B60BDAF7}"/>
              </a:ext>
            </a:extLst>
          </p:cNvPr>
          <p:cNvSpPr txBox="1"/>
          <p:nvPr/>
        </p:nvSpPr>
        <p:spPr>
          <a:xfrm>
            <a:off x="5926337" y="1208961"/>
            <a:ext cx="42282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it-IT" dirty="0">
                <a:solidFill>
                  <a:srgbClr val="111111"/>
                </a:solidFill>
                <a:latin typeface="Roboto" panose="02000000000000000000" pitchFamily="2" charset="0"/>
              </a:rPr>
              <a:t>B</a:t>
            </a:r>
            <a:r>
              <a:rPr lang="it-IT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WR(Boiling Water Reactor)</a:t>
            </a:r>
          </a:p>
        </p:txBody>
      </p:sp>
    </p:spTree>
    <p:extLst>
      <p:ext uri="{BB962C8B-B14F-4D97-AF65-F5344CB8AC3E}">
        <p14:creationId xmlns:p14="http://schemas.microsoft.com/office/powerpoint/2010/main" val="2919978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1DFC8-FF8F-71E2-AD91-0E3016E35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entrale Nucleare Abbandonata - Dentro il Reattore! : r/theproperpeople">
            <a:extLst>
              <a:ext uri="{FF2B5EF4-FFF2-40B4-BE49-F238E27FC236}">
                <a16:creationId xmlns:a16="http://schemas.microsoft.com/office/drawing/2014/main" id="{2010D3D6-4F9F-6C63-BD3C-3FA8C9987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00" y="0"/>
            <a:ext cx="5245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WR">
            <a:hlinkClick r:id="" action="ppaction://media"/>
            <a:extLst>
              <a:ext uri="{FF2B5EF4-FFF2-40B4-BE49-F238E27FC236}">
                <a16:creationId xmlns:a16="http://schemas.microsoft.com/office/drawing/2014/main" id="{89F41404-28C9-3012-453A-2ECF008D48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353097"/>
            <a:ext cx="6946900" cy="3904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89D18F-D9D3-7FB9-0C26-904325E9CED5}"/>
              </a:ext>
            </a:extLst>
          </p:cNvPr>
          <p:cNvSpPr txBox="1"/>
          <p:nvPr/>
        </p:nvSpPr>
        <p:spPr>
          <a:xfrm>
            <a:off x="228599" y="5364032"/>
            <a:ext cx="60976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en-US" dirty="0"/>
              <a:t>Fonte video: Tennessee Valley Authority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4ECBE56-8AC5-2295-F2B2-053455B62181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Esempio: BWR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6497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03674-4025-79AE-A0E0-567591FBF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A74946-66E4-B24B-E698-2FE3929BCAAB}"/>
              </a:ext>
            </a:extLst>
          </p:cNvPr>
          <p:cNvSpPr txBox="1"/>
          <p:nvPr/>
        </p:nvSpPr>
        <p:spPr>
          <a:xfrm>
            <a:off x="3409125" y="2503382"/>
            <a:ext cx="169808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CO2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EBD242-AD80-591D-031F-BF3B94C9A866}"/>
              </a:ext>
            </a:extLst>
          </p:cNvPr>
          <p:cNvSpPr txBox="1"/>
          <p:nvPr/>
        </p:nvSpPr>
        <p:spPr>
          <a:xfrm>
            <a:off x="1047658" y="2142284"/>
            <a:ext cx="136174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Scorie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7CAAEE-C48E-1F99-81E8-61CECA67152C}"/>
              </a:ext>
            </a:extLst>
          </p:cNvPr>
          <p:cNvSpPr txBox="1"/>
          <p:nvPr/>
        </p:nvSpPr>
        <p:spPr>
          <a:xfrm>
            <a:off x="4635283" y="2483596"/>
            <a:ext cx="169808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96E3D-473B-B442-6541-F8ECCBE91FB9}"/>
              </a:ext>
            </a:extLst>
          </p:cNvPr>
          <p:cNvSpPr txBox="1"/>
          <p:nvPr/>
        </p:nvSpPr>
        <p:spPr>
          <a:xfrm>
            <a:off x="5854304" y="2463810"/>
            <a:ext cx="169808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SOx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19EA11-36A0-B2ED-AAE7-220325BFE805}"/>
              </a:ext>
            </a:extLst>
          </p:cNvPr>
          <p:cNvSpPr txBox="1"/>
          <p:nvPr/>
        </p:nvSpPr>
        <p:spPr>
          <a:xfrm>
            <a:off x="6987386" y="2463810"/>
            <a:ext cx="169808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PM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0B7010-8253-A220-CD9C-0EE5AD4903A3}"/>
              </a:ext>
            </a:extLst>
          </p:cNvPr>
          <p:cNvSpPr/>
          <p:nvPr/>
        </p:nvSpPr>
        <p:spPr>
          <a:xfrm>
            <a:off x="1017892" y="1713039"/>
            <a:ext cx="1409700" cy="13462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B58D5EE5-7B4F-2389-E243-989A4E73A666}"/>
              </a:ext>
            </a:extLst>
          </p:cNvPr>
          <p:cNvSpPr/>
          <p:nvPr/>
        </p:nvSpPr>
        <p:spPr>
          <a:xfrm rot="16200000">
            <a:off x="1421311" y="2901223"/>
            <a:ext cx="622300" cy="39517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CD3406-1CEC-CB4C-DD5F-25C6E654417C}"/>
              </a:ext>
            </a:extLst>
          </p:cNvPr>
          <p:cNvSpPr txBox="1"/>
          <p:nvPr/>
        </p:nvSpPr>
        <p:spPr>
          <a:xfrm>
            <a:off x="8199560" y="2444024"/>
            <a:ext cx="660490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22EB2F-FC71-7DB5-F077-28FA328A6AF4}"/>
              </a:ext>
            </a:extLst>
          </p:cNvPr>
          <p:cNvSpPr txBox="1"/>
          <p:nvPr/>
        </p:nvSpPr>
        <p:spPr>
          <a:xfrm>
            <a:off x="9230363" y="2421297"/>
            <a:ext cx="1017229" cy="1032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it-IT" sz="1800" b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Metalli pesanti e ceneri</a:t>
            </a:r>
            <a:endParaRPr lang="en-US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99673C5-6829-F39F-BA4C-D059B9815CF2}"/>
              </a:ext>
            </a:extLst>
          </p:cNvPr>
          <p:cNvGrpSpPr/>
          <p:nvPr/>
        </p:nvGrpSpPr>
        <p:grpSpPr>
          <a:xfrm>
            <a:off x="8122090" y="1732824"/>
            <a:ext cx="744747" cy="711200"/>
            <a:chOff x="9520328" y="2082800"/>
            <a:chExt cx="744747" cy="7112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2B7AEA3-F3D3-9E10-1F79-9BCEC99A1010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4FFAC36-787F-BE5D-F636-52945C2F70D2}"/>
                </a:ext>
              </a:extLst>
            </p:cNvPr>
            <p:cNvCxnSpPr>
              <a:stCxn id="6" idx="1"/>
              <a:endCxn id="6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07DB7F5-FCC0-9A7F-7CC1-1228E258A23C}"/>
                </a:ext>
              </a:extLst>
            </p:cNvPr>
            <p:cNvCxnSpPr>
              <a:cxnSpLocks/>
              <a:endCxn id="6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1FFE754-86F8-CAE1-5CE2-738A89A4B63D}"/>
              </a:ext>
            </a:extLst>
          </p:cNvPr>
          <p:cNvGrpSpPr/>
          <p:nvPr/>
        </p:nvGrpSpPr>
        <p:grpSpPr>
          <a:xfrm>
            <a:off x="9327477" y="1732824"/>
            <a:ext cx="744747" cy="711200"/>
            <a:chOff x="9520328" y="2082800"/>
            <a:chExt cx="744747" cy="7112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F887C17-6363-F024-9B1C-FF74DB592977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C850082-744E-65BA-7BAD-1C187C63CB4E}"/>
                </a:ext>
              </a:extLst>
            </p:cNvPr>
            <p:cNvCxnSpPr>
              <a:stCxn id="35" idx="1"/>
              <a:endCxn id="35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FABCB97-8070-C97B-A330-3A8793F646A1}"/>
                </a:ext>
              </a:extLst>
            </p:cNvPr>
            <p:cNvCxnSpPr>
              <a:cxnSpLocks/>
              <a:endCxn id="35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F27D8FC-614A-778D-7580-455FC0482493}"/>
              </a:ext>
            </a:extLst>
          </p:cNvPr>
          <p:cNvGrpSpPr/>
          <p:nvPr/>
        </p:nvGrpSpPr>
        <p:grpSpPr>
          <a:xfrm>
            <a:off x="6916703" y="1732824"/>
            <a:ext cx="744747" cy="711200"/>
            <a:chOff x="9520328" y="2082800"/>
            <a:chExt cx="744747" cy="7112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01A6D0B-FA16-051D-589C-7DC9C63E1F21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DE224C3-FBA2-063F-43CE-99BD89B4FC15}"/>
                </a:ext>
              </a:extLst>
            </p:cNvPr>
            <p:cNvCxnSpPr>
              <a:stCxn id="39" idx="1"/>
              <a:endCxn id="39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B5AB47A-0C9E-D9CA-86F9-A089AB17EC26}"/>
                </a:ext>
              </a:extLst>
            </p:cNvPr>
            <p:cNvCxnSpPr>
              <a:cxnSpLocks/>
              <a:endCxn id="39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19DD279-077A-0B6E-7E51-33E09F6AB675}"/>
              </a:ext>
            </a:extLst>
          </p:cNvPr>
          <p:cNvGrpSpPr/>
          <p:nvPr/>
        </p:nvGrpSpPr>
        <p:grpSpPr>
          <a:xfrm>
            <a:off x="4505446" y="1732824"/>
            <a:ext cx="744747" cy="711200"/>
            <a:chOff x="9520328" y="2082800"/>
            <a:chExt cx="744747" cy="7112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5EF5D936-5CB5-6D62-3D42-460D6BD518F2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CF911AE1-2285-FF7C-0F4F-45546D1799D7}"/>
                </a:ext>
              </a:extLst>
            </p:cNvPr>
            <p:cNvCxnSpPr>
              <a:stCxn id="51" idx="1"/>
              <a:endCxn id="51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AD03F90-9475-AD04-9687-9F6CEE697611}"/>
                </a:ext>
              </a:extLst>
            </p:cNvPr>
            <p:cNvCxnSpPr>
              <a:cxnSpLocks/>
              <a:endCxn id="51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DB3FF94-752C-F3CA-ADA7-D79C0EA7003F}"/>
              </a:ext>
            </a:extLst>
          </p:cNvPr>
          <p:cNvGrpSpPr/>
          <p:nvPr/>
        </p:nvGrpSpPr>
        <p:grpSpPr>
          <a:xfrm>
            <a:off x="5710833" y="1732824"/>
            <a:ext cx="744747" cy="711200"/>
            <a:chOff x="9520328" y="2082800"/>
            <a:chExt cx="744747" cy="711200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1F8D1A4-3BD8-B5C2-D92D-62684767DE06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AB8DCC2-9C66-7CD2-F98A-B0C7C2A11CD3}"/>
                </a:ext>
              </a:extLst>
            </p:cNvPr>
            <p:cNvCxnSpPr>
              <a:stCxn id="55" idx="1"/>
              <a:endCxn id="55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11B15BC-6372-2E5C-FA37-6A3B7B3E1F22}"/>
                </a:ext>
              </a:extLst>
            </p:cNvPr>
            <p:cNvCxnSpPr>
              <a:cxnSpLocks/>
              <a:endCxn id="55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9C081A4-C08B-7DB3-3DDD-141A1CF0D5CF}"/>
              </a:ext>
            </a:extLst>
          </p:cNvPr>
          <p:cNvGrpSpPr/>
          <p:nvPr/>
        </p:nvGrpSpPr>
        <p:grpSpPr>
          <a:xfrm>
            <a:off x="3300059" y="1732824"/>
            <a:ext cx="744747" cy="711200"/>
            <a:chOff x="9520328" y="2082800"/>
            <a:chExt cx="744747" cy="711200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8025CB2-2065-CE99-861A-93653659E442}"/>
                </a:ext>
              </a:extLst>
            </p:cNvPr>
            <p:cNvSpPr/>
            <p:nvPr/>
          </p:nvSpPr>
          <p:spPr>
            <a:xfrm>
              <a:off x="9520328" y="2082800"/>
              <a:ext cx="744747" cy="71120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114EB63-D72F-FB57-9344-17A239D3429C}"/>
                </a:ext>
              </a:extLst>
            </p:cNvPr>
            <p:cNvCxnSpPr>
              <a:stCxn id="59" idx="1"/>
              <a:endCxn id="59" idx="5"/>
            </p:cNvCxnSpPr>
            <p:nvPr/>
          </p:nvCxnSpPr>
          <p:spPr>
            <a:xfrm>
              <a:off x="9629394" y="2186953"/>
              <a:ext cx="526615" cy="50289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D5433E6-6B20-2CD4-DA81-653185A4248C}"/>
                </a:ext>
              </a:extLst>
            </p:cNvPr>
            <p:cNvCxnSpPr>
              <a:cxnSpLocks/>
              <a:endCxn id="59" idx="3"/>
            </p:cNvCxnSpPr>
            <p:nvPr/>
          </p:nvCxnSpPr>
          <p:spPr>
            <a:xfrm flipH="1">
              <a:off x="9629394" y="2167167"/>
              <a:ext cx="499461" cy="52268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Scorie nucleari a Trino, la politica si divide sul progetto degli  americani: Lega contro Pd - La Stampa">
            <a:extLst>
              <a:ext uri="{FF2B5EF4-FFF2-40B4-BE49-F238E27FC236}">
                <a16:creationId xmlns:a16="http://schemas.microsoft.com/office/drawing/2014/main" id="{85386459-9D83-154A-C4ED-2621D729E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74" y="3911339"/>
            <a:ext cx="4548840" cy="256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E74DCCA-5991-99E6-85C4-46119855F7E1}"/>
              </a:ext>
            </a:extLst>
          </p:cNvPr>
          <p:cNvSpPr txBox="1"/>
          <p:nvPr/>
        </p:nvSpPr>
        <p:spPr>
          <a:xfrm>
            <a:off x="1491164" y="6507340"/>
            <a:ext cx="45925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La Stampa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04A799-D729-B961-3B5D-BACF6361F6CB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306D8-FC12-BFA7-1530-EC6B7E24F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338" y="3488484"/>
            <a:ext cx="3884445" cy="333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690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F337D3-7480-5001-CB76-5BE877834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41E340-5EED-E8D8-54EB-E64113877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C10C8F-9CB1-AD43-7318-29D4808FE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020" y="829239"/>
            <a:ext cx="6922980" cy="4709797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AC43B47F-D4D6-5923-CF01-0EFECB4A755E}"/>
              </a:ext>
            </a:extLst>
          </p:cNvPr>
          <p:cNvGrpSpPr/>
          <p:nvPr/>
        </p:nvGrpSpPr>
        <p:grpSpPr>
          <a:xfrm>
            <a:off x="262263" y="1598648"/>
            <a:ext cx="4704710" cy="3660704"/>
            <a:chOff x="1598229" y="467268"/>
            <a:chExt cx="6249064" cy="419136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56E36F6-D1C2-0885-0975-DC7FE6268B1C}"/>
                </a:ext>
              </a:extLst>
            </p:cNvPr>
            <p:cNvCxnSpPr>
              <a:cxnSpLocks/>
            </p:cNvCxnSpPr>
            <p:nvPr/>
          </p:nvCxnSpPr>
          <p:spPr>
            <a:xfrm>
              <a:off x="2030693" y="651934"/>
              <a:ext cx="0" cy="4006694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58A6B5-1269-C77E-D5D6-D7E14D43AB71}"/>
                </a:ext>
              </a:extLst>
            </p:cNvPr>
            <p:cNvCxnSpPr>
              <a:cxnSpLocks/>
            </p:cNvCxnSpPr>
            <p:nvPr/>
          </p:nvCxnSpPr>
          <p:spPr>
            <a:xfrm>
              <a:off x="2030693" y="4658628"/>
              <a:ext cx="5787368" cy="0"/>
            </a:xfrm>
            <a:prstGeom prst="line">
              <a:avLst/>
            </a:pr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040DD26-98C0-98E4-461F-306D727682F6}"/>
                </a:ext>
              </a:extLst>
            </p:cNvPr>
            <p:cNvSpPr txBox="1"/>
            <p:nvPr/>
          </p:nvSpPr>
          <p:spPr>
            <a:xfrm>
              <a:off x="1598229" y="467268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T</a:t>
              </a:r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A7A39F-FE44-39C3-7C4E-ED416D01C467}"/>
                </a:ext>
              </a:extLst>
            </p:cNvPr>
            <p:cNvSpPr/>
            <p:nvPr/>
          </p:nvSpPr>
          <p:spPr>
            <a:xfrm>
              <a:off x="2030693" y="1248957"/>
              <a:ext cx="5816600" cy="3307531"/>
            </a:xfrm>
            <a:custGeom>
              <a:avLst/>
              <a:gdLst>
                <a:gd name="connsiteX0" fmla="*/ 0 w 5816600"/>
                <a:gd name="connsiteY0" fmla="*/ 3294587 h 3307531"/>
                <a:gd name="connsiteX1" fmla="*/ 575734 w 5816600"/>
                <a:gd name="connsiteY1" fmla="*/ 2803521 h 3307531"/>
                <a:gd name="connsiteX2" fmla="*/ 2921000 w 5816600"/>
                <a:gd name="connsiteY2" fmla="*/ 1054 h 3307531"/>
                <a:gd name="connsiteX3" fmla="*/ 4936067 w 5816600"/>
                <a:gd name="connsiteY3" fmla="*/ 2481787 h 3307531"/>
                <a:gd name="connsiteX4" fmla="*/ 5816600 w 5816600"/>
                <a:gd name="connsiteY4" fmla="*/ 3167587 h 3307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6600" h="3307531">
                  <a:moveTo>
                    <a:pt x="0" y="3294587"/>
                  </a:moveTo>
                  <a:cubicBezTo>
                    <a:pt x="44450" y="3323515"/>
                    <a:pt x="88901" y="3352443"/>
                    <a:pt x="575734" y="2803521"/>
                  </a:cubicBezTo>
                  <a:cubicBezTo>
                    <a:pt x="1062567" y="2254599"/>
                    <a:pt x="2194278" y="54676"/>
                    <a:pt x="2921000" y="1054"/>
                  </a:cubicBezTo>
                  <a:cubicBezTo>
                    <a:pt x="3647722" y="-52568"/>
                    <a:pt x="4453467" y="1954032"/>
                    <a:pt x="4936067" y="2481787"/>
                  </a:cubicBezTo>
                  <a:cubicBezTo>
                    <a:pt x="5418667" y="3009542"/>
                    <a:pt x="5617633" y="3088564"/>
                    <a:pt x="5816600" y="3167587"/>
                  </a:cubicBezTo>
                </a:path>
              </a:pathLst>
            </a:custGeom>
            <a:noFill/>
            <a:ln>
              <a:solidFill>
                <a:schemeClr val="accent1">
                  <a:shade val="15000"/>
                  <a:alpha val="48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59D09FE-DF91-188A-D33C-607FFC25E9DD}"/>
                </a:ext>
              </a:extLst>
            </p:cNvPr>
            <p:cNvCxnSpPr>
              <a:cxnSpLocks/>
              <a:stCxn id="15" idx="1"/>
              <a:endCxn id="17" idx="0"/>
            </p:cNvCxnSpPr>
            <p:nvPr/>
          </p:nvCxnSpPr>
          <p:spPr>
            <a:xfrm flipV="1">
              <a:off x="2606427" y="3589867"/>
              <a:ext cx="35174" cy="462611"/>
            </a:xfrm>
            <a:prstGeom prst="straightConnector1">
              <a:avLst/>
            </a:pr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D9865FD-78B7-4D85-4C6B-AA80EBA5B8A0}"/>
                </a:ext>
              </a:extLst>
            </p:cNvPr>
            <p:cNvSpPr/>
            <p:nvPr/>
          </p:nvSpPr>
          <p:spPr>
            <a:xfrm>
              <a:off x="2641601" y="2209433"/>
              <a:ext cx="1259248" cy="1380434"/>
            </a:xfrm>
            <a:custGeom>
              <a:avLst/>
              <a:gdLst>
                <a:gd name="connsiteX0" fmla="*/ 0 w 1278467"/>
                <a:gd name="connsiteY0" fmla="*/ 1430867 h 1430867"/>
                <a:gd name="connsiteX1" fmla="*/ 651933 w 1278467"/>
                <a:gd name="connsiteY1" fmla="*/ 770467 h 1430867"/>
                <a:gd name="connsiteX2" fmla="*/ 1278467 w 1278467"/>
                <a:gd name="connsiteY2" fmla="*/ 0 h 143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8467" h="1430867">
                  <a:moveTo>
                    <a:pt x="0" y="1430867"/>
                  </a:moveTo>
                  <a:cubicBezTo>
                    <a:pt x="219427" y="1219906"/>
                    <a:pt x="438855" y="1008945"/>
                    <a:pt x="651933" y="770467"/>
                  </a:cubicBezTo>
                  <a:cubicBezTo>
                    <a:pt x="865011" y="531989"/>
                    <a:pt x="1071739" y="265994"/>
                    <a:pt x="1278467" y="0"/>
                  </a:cubicBezTo>
                </a:path>
              </a:pathLst>
            </a:custGeom>
            <a:noFill/>
            <a:ln>
              <a:headEnd type="none" w="med" len="med"/>
              <a:tailEnd type="non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393921D-E997-951A-956D-BDDEE25A63F6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3900849" y="2209433"/>
              <a:ext cx="2085084" cy="0"/>
            </a:xfrm>
            <a:prstGeom prst="straightConnector1">
              <a:avLst/>
            </a:pr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46BC446-3A1E-F6B4-4F53-C31B176F8E41}"/>
                </a:ext>
              </a:extLst>
            </p:cNvPr>
            <p:cNvCxnSpPr>
              <a:cxnSpLocks/>
              <a:stCxn id="15" idx="1"/>
            </p:cNvCxnSpPr>
            <p:nvPr/>
          </p:nvCxnSpPr>
          <p:spPr>
            <a:xfrm>
              <a:off x="2606427" y="4052478"/>
              <a:ext cx="4700306" cy="0"/>
            </a:xfrm>
            <a:prstGeom prst="line">
              <a:avLst/>
            </a:prstGeom>
            <a:noFill/>
            <a:ln>
              <a:headEnd type="arrow" w="med" len="med"/>
              <a:tailEnd type="non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6BE2C81-4D41-E192-CD79-451E09081FA7}"/>
                </a:ext>
              </a:extLst>
            </p:cNvPr>
            <p:cNvSpPr/>
            <p:nvPr/>
          </p:nvSpPr>
          <p:spPr>
            <a:xfrm>
              <a:off x="5977467" y="2209800"/>
              <a:ext cx="618066" cy="1837267"/>
            </a:xfrm>
            <a:custGeom>
              <a:avLst/>
              <a:gdLst>
                <a:gd name="connsiteX0" fmla="*/ 0 w 618066"/>
                <a:gd name="connsiteY0" fmla="*/ 0 h 1837267"/>
                <a:gd name="connsiteX1" fmla="*/ 135466 w 618066"/>
                <a:gd name="connsiteY1" fmla="*/ 660400 h 1837267"/>
                <a:gd name="connsiteX2" fmla="*/ 618066 w 618066"/>
                <a:gd name="connsiteY2" fmla="*/ 1837267 h 1837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8066" h="1837267">
                  <a:moveTo>
                    <a:pt x="0" y="0"/>
                  </a:moveTo>
                  <a:cubicBezTo>
                    <a:pt x="16227" y="177094"/>
                    <a:pt x="32455" y="354189"/>
                    <a:pt x="135466" y="660400"/>
                  </a:cubicBezTo>
                  <a:cubicBezTo>
                    <a:pt x="238477" y="966611"/>
                    <a:pt x="428271" y="1401939"/>
                    <a:pt x="618066" y="1837267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E9A753C-8378-A01C-2033-320FBA08B92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577116" y="4007338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6D4A0DE-FDFF-09D8-C047-64D70F6BF80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09685" y="3557067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546BCAF-50B8-BC4F-27C7-8AEF13C38ECB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927643" y="2168347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12923E5-84EC-814C-14D6-0CFA8361D87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579577" y="4016717"/>
              <a:ext cx="79457" cy="794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AD3F77A-CCC8-1411-7AF2-EAA1A0A9E92E}"/>
                </a:ext>
              </a:extLst>
            </p:cNvPr>
            <p:cNvSpPr/>
            <p:nvPr/>
          </p:nvSpPr>
          <p:spPr>
            <a:xfrm>
              <a:off x="5981699" y="1325034"/>
              <a:ext cx="304781" cy="855133"/>
            </a:xfrm>
            <a:custGeom>
              <a:avLst/>
              <a:gdLst>
                <a:gd name="connsiteX0" fmla="*/ 0 w 203200"/>
                <a:gd name="connsiteY0" fmla="*/ 330200 h 330200"/>
                <a:gd name="connsiteX1" fmla="*/ 203200 w 203200"/>
                <a:gd name="connsiteY1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200" h="330200">
                  <a:moveTo>
                    <a:pt x="0" y="330200"/>
                  </a:moveTo>
                  <a:cubicBezTo>
                    <a:pt x="73730" y="252236"/>
                    <a:pt x="147461" y="174272"/>
                    <a:pt x="203200" y="0"/>
                  </a:cubicBezTo>
                </a:path>
              </a:pathLst>
            </a:custGeom>
            <a:noFill/>
            <a:ln>
              <a:prstDash val="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C0F9460-51DA-521F-1D02-86D654810A27}"/>
                </a:ext>
              </a:extLst>
            </p:cNvPr>
            <p:cNvSpPr/>
            <p:nvPr/>
          </p:nvSpPr>
          <p:spPr>
            <a:xfrm>
              <a:off x="6286500" y="1333500"/>
              <a:ext cx="996950" cy="2717800"/>
            </a:xfrm>
            <a:custGeom>
              <a:avLst/>
              <a:gdLst>
                <a:gd name="connsiteX0" fmla="*/ 0 w 996950"/>
                <a:gd name="connsiteY0" fmla="*/ 0 h 2717800"/>
                <a:gd name="connsiteX1" fmla="*/ 488950 w 996950"/>
                <a:gd name="connsiteY1" fmla="*/ 1809750 h 2717800"/>
                <a:gd name="connsiteX2" fmla="*/ 996950 w 996950"/>
                <a:gd name="connsiteY2" fmla="*/ 271780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6950" h="2717800">
                  <a:moveTo>
                    <a:pt x="0" y="0"/>
                  </a:moveTo>
                  <a:cubicBezTo>
                    <a:pt x="161396" y="678391"/>
                    <a:pt x="322792" y="1356783"/>
                    <a:pt x="488950" y="1809750"/>
                  </a:cubicBezTo>
                  <a:cubicBezTo>
                    <a:pt x="655108" y="2262717"/>
                    <a:pt x="826029" y="2490258"/>
                    <a:pt x="996950" y="2717800"/>
                  </a:cubicBezTo>
                </a:path>
              </a:pathLst>
            </a:custGeom>
            <a:noFill/>
            <a:ln>
              <a:prstDash val="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Arrow: Down 26">
              <a:extLst>
                <a:ext uri="{FF2B5EF4-FFF2-40B4-BE49-F238E27FC236}">
                  <a16:creationId xmlns:a16="http://schemas.microsoft.com/office/drawing/2014/main" id="{A3D139B5-DF0A-A3FF-32D6-1A2410A66E1E}"/>
                </a:ext>
              </a:extLst>
            </p:cNvPr>
            <p:cNvSpPr/>
            <p:nvPr/>
          </p:nvSpPr>
          <p:spPr>
            <a:xfrm rot="16200000">
              <a:off x="3229036" y="2498675"/>
              <a:ext cx="350515" cy="601903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F85610E-41EB-324E-4D05-79F300991CCA}"/>
                    </a:ext>
                  </a:extLst>
                </p:cNvPr>
                <p:cNvSpPr txBox="1"/>
                <p:nvPr/>
              </p:nvSpPr>
              <p:spPr>
                <a:xfrm>
                  <a:off x="2558429" y="2559681"/>
                  <a:ext cx="42005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AF85610E-41EB-324E-4D05-79F300991C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58429" y="2559681"/>
                  <a:ext cx="420051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43137" r="-29412" b="-452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Arrow: Down 28">
              <a:extLst>
                <a:ext uri="{FF2B5EF4-FFF2-40B4-BE49-F238E27FC236}">
                  <a16:creationId xmlns:a16="http://schemas.microsoft.com/office/drawing/2014/main" id="{87669950-3D33-BA1C-164D-702A3857FE9D}"/>
                </a:ext>
              </a:extLst>
            </p:cNvPr>
            <p:cNvSpPr/>
            <p:nvPr/>
          </p:nvSpPr>
          <p:spPr>
            <a:xfrm>
              <a:off x="4825977" y="3841288"/>
              <a:ext cx="350515" cy="601903"/>
            </a:xfrm>
            <a:prstGeom prst="down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82DB8E3-6E1D-F907-8948-C88C1119F323}"/>
                    </a:ext>
                  </a:extLst>
                </p:cNvPr>
                <p:cNvSpPr txBox="1"/>
                <p:nvPr/>
              </p:nvSpPr>
              <p:spPr>
                <a:xfrm>
                  <a:off x="4809590" y="3389366"/>
                  <a:ext cx="422681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  <m:sub>
                            <m:r>
                              <a:rPr lang="it-IT" sz="2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82DB8E3-6E1D-F907-8948-C88C1119F3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09590" y="3389366"/>
                  <a:ext cx="422681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42308" r="-28846" b="-4528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BE8A0B3-6010-35FA-797F-0BD27B331B3F}"/>
                </a:ext>
              </a:extLst>
            </p:cNvPr>
            <p:cNvSpPr txBox="1"/>
            <p:nvPr/>
          </p:nvSpPr>
          <p:spPr>
            <a:xfrm>
              <a:off x="4495883" y="1833540"/>
              <a:ext cx="749853" cy="42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FF0000"/>
                  </a:solidFill>
                </a:rPr>
                <a:t>T2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6D32399-DFA3-5D62-AAC3-C1E6B4EF1640}"/>
                </a:ext>
              </a:extLst>
            </p:cNvPr>
            <p:cNvSpPr txBox="1"/>
            <p:nvPr/>
          </p:nvSpPr>
          <p:spPr>
            <a:xfrm>
              <a:off x="5400640" y="3683839"/>
              <a:ext cx="688963" cy="42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0070C0"/>
                  </a:solidFill>
                </a:rPr>
                <a:t>T1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B3954AD-4964-162C-9318-BCE7A869323E}"/>
                </a:ext>
              </a:extLst>
            </p:cNvPr>
            <p:cNvSpPr txBox="1"/>
            <p:nvPr/>
          </p:nvSpPr>
          <p:spPr>
            <a:xfrm>
              <a:off x="6058110" y="859560"/>
              <a:ext cx="703112" cy="42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b="1" dirty="0">
                  <a:solidFill>
                    <a:srgbClr val="FF0000"/>
                  </a:solidFill>
                </a:rPr>
                <a:t>T2’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9B8D72-06B3-CE9A-269E-823BF1909D9C}"/>
                </a:ext>
              </a:extLst>
            </p:cNvPr>
            <p:cNvSpPr txBox="1"/>
            <p:nvPr/>
          </p:nvSpPr>
          <p:spPr>
            <a:xfrm>
              <a:off x="2435446" y="4044256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1</a:t>
              </a:r>
              <a:endParaRPr lang="en-US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CA4FB6D-7219-DEF7-BD5B-637E3D1FBEB0}"/>
                </a:ext>
              </a:extLst>
            </p:cNvPr>
            <p:cNvSpPr txBox="1"/>
            <p:nvPr/>
          </p:nvSpPr>
          <p:spPr>
            <a:xfrm>
              <a:off x="2474154" y="3165896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2</a:t>
              </a:r>
              <a:endParaRPr lang="en-US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FACBD0E-52AC-A030-FB94-F6A5DD5791B3}"/>
                </a:ext>
              </a:extLst>
            </p:cNvPr>
            <p:cNvSpPr txBox="1"/>
            <p:nvPr/>
          </p:nvSpPr>
          <p:spPr>
            <a:xfrm>
              <a:off x="5523481" y="1826335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3</a:t>
              </a:r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A17A3C6-5B8C-3719-5217-835D5EADF095}"/>
                </a:ext>
              </a:extLst>
            </p:cNvPr>
            <p:cNvSpPr txBox="1"/>
            <p:nvPr/>
          </p:nvSpPr>
          <p:spPr>
            <a:xfrm>
              <a:off x="6537232" y="4003079"/>
              <a:ext cx="3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4</a:t>
              </a:r>
              <a:endParaRPr lang="en-US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8A1CA5-FD59-8B14-89B6-C59D8ED6928D}"/>
                </a:ext>
              </a:extLst>
            </p:cNvPr>
            <p:cNvSpPr txBox="1"/>
            <p:nvPr/>
          </p:nvSpPr>
          <p:spPr>
            <a:xfrm>
              <a:off x="7247855" y="3784107"/>
              <a:ext cx="570206" cy="42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4’</a:t>
              </a:r>
              <a:endParaRPr lang="en-US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CD526D-43B6-2A9E-4F2C-70C3B39C8949}"/>
                </a:ext>
              </a:extLst>
            </p:cNvPr>
            <p:cNvSpPr txBox="1"/>
            <p:nvPr/>
          </p:nvSpPr>
          <p:spPr>
            <a:xfrm>
              <a:off x="6308764" y="1192117"/>
              <a:ext cx="494514" cy="422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3’</a:t>
              </a:r>
              <a:endParaRPr lang="en-US" dirty="0"/>
            </a:p>
          </p:txBody>
        </p:sp>
      </p:grpSp>
      <p:sp>
        <p:nvSpPr>
          <p:cNvPr id="41" name="Arrow: Down 40">
            <a:extLst>
              <a:ext uri="{FF2B5EF4-FFF2-40B4-BE49-F238E27FC236}">
                <a16:creationId xmlns:a16="http://schemas.microsoft.com/office/drawing/2014/main" id="{7BC08011-F796-97D6-0355-68871EF2B16B}"/>
              </a:ext>
            </a:extLst>
          </p:cNvPr>
          <p:cNvSpPr/>
          <p:nvPr/>
        </p:nvSpPr>
        <p:spPr>
          <a:xfrm rot="10800000">
            <a:off x="5768465" y="1987536"/>
            <a:ext cx="263891" cy="52569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0C64DD9-DFED-1709-F642-F92E536DA42D}"/>
                  </a:ext>
                </a:extLst>
              </p:cNvPr>
              <p:cNvSpPr txBox="1"/>
              <p:nvPr/>
            </p:nvSpPr>
            <p:spPr>
              <a:xfrm>
                <a:off x="5768465" y="1598648"/>
                <a:ext cx="318222" cy="3225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0C64DD9-DFED-1709-F642-F92E536DA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8465" y="1598648"/>
                <a:ext cx="318222" cy="322572"/>
              </a:xfrm>
              <a:prstGeom prst="rect">
                <a:avLst/>
              </a:prstGeom>
              <a:blipFill>
                <a:blip r:embed="rId6"/>
                <a:stretch>
                  <a:fillRect l="-42308" r="-28846" b="-4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Arrow: Down 42">
            <a:extLst>
              <a:ext uri="{FF2B5EF4-FFF2-40B4-BE49-F238E27FC236}">
                <a16:creationId xmlns:a16="http://schemas.microsoft.com/office/drawing/2014/main" id="{B99EF504-7E99-E693-0361-637CCF6B532B}"/>
              </a:ext>
            </a:extLst>
          </p:cNvPr>
          <p:cNvSpPr/>
          <p:nvPr/>
        </p:nvSpPr>
        <p:spPr>
          <a:xfrm rot="10800000">
            <a:off x="9301095" y="4729552"/>
            <a:ext cx="306137" cy="45315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D347C3C-48CA-5B39-FEEF-2FF4B0053BD3}"/>
                  </a:ext>
                </a:extLst>
              </p:cNvPr>
              <p:cNvSpPr txBox="1"/>
              <p:nvPr/>
            </p:nvSpPr>
            <p:spPr>
              <a:xfrm>
                <a:off x="9329821" y="5189512"/>
                <a:ext cx="316242" cy="3225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D347C3C-48CA-5B39-FEEF-2FF4B0053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9821" y="5189512"/>
                <a:ext cx="316242" cy="322572"/>
              </a:xfrm>
              <a:prstGeom prst="rect">
                <a:avLst/>
              </a:prstGeom>
              <a:blipFill>
                <a:blip r:embed="rId7"/>
                <a:stretch>
                  <a:fillRect l="-42308" r="-28846" b="-4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53FFFCAA-AA2E-694E-5CA5-B069C3E3B2F7}"/>
              </a:ext>
            </a:extLst>
          </p:cNvPr>
          <p:cNvSpPr txBox="1"/>
          <p:nvPr/>
        </p:nvSpPr>
        <p:spPr>
          <a:xfrm>
            <a:off x="4796798" y="5244404"/>
            <a:ext cx="263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DB198C-003F-EEC7-0D2F-7086F043D4FA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818596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75F62-BDB9-83D1-310C-67E1F7A2B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82B1485-B99D-860A-B4D7-CAAAC8D310CD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C30948D1-6888-972F-9BCA-AAD83BB8155B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69A94AB-8D37-63C3-7211-F2EBF87746C5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10F4C0-1EEE-6F13-4449-318A16528776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20D0F1-4D8E-74B4-28B5-3543AF509928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8A6F8D-C5A1-FAB0-9E84-0F30CEB89625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311842-40CB-14B8-5216-96A267A9D051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17" name="Picture 16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B106DAEA-0890-BB40-1C2C-816771455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99" y="3580350"/>
            <a:ext cx="3907324" cy="2604883"/>
          </a:xfrm>
          <a:prstGeom prst="rect">
            <a:avLst/>
          </a:prstGeom>
        </p:spPr>
      </p:pic>
      <p:pic>
        <p:nvPicPr>
          <p:cNvPr id="19" name="Picture 18" descr="A person holding a device in the dirt&#10;&#10;AI-generated content may be incorrect.">
            <a:extLst>
              <a:ext uri="{FF2B5EF4-FFF2-40B4-BE49-F238E27FC236}">
                <a16:creationId xmlns:a16="http://schemas.microsoft.com/office/drawing/2014/main" id="{DF74B3A4-D51D-B21A-A95B-2796FEBE17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24" y="3580351"/>
            <a:ext cx="3907324" cy="2604882"/>
          </a:xfrm>
          <a:prstGeom prst="rect">
            <a:avLst/>
          </a:prstGeom>
        </p:spPr>
      </p:pic>
      <p:pic>
        <p:nvPicPr>
          <p:cNvPr id="3076" name="Picture 4" descr="Uranium Mining and My Family's Story | Outrider">
            <a:extLst>
              <a:ext uri="{FF2B5EF4-FFF2-40B4-BE49-F238E27FC236}">
                <a16:creationId xmlns:a16="http://schemas.microsoft.com/office/drawing/2014/main" id="{79F04863-1E82-F3DB-3CB7-428155D16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990" y="3580350"/>
            <a:ext cx="2616510" cy="261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2FAFE21-F196-DF49-E965-7304F1C68255}"/>
              </a:ext>
            </a:extLst>
          </p:cNvPr>
          <p:cNvSpPr txBox="1"/>
          <p:nvPr/>
        </p:nvSpPr>
        <p:spPr>
          <a:xfrm>
            <a:off x="8521272" y="6195649"/>
            <a:ext cx="29087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immagine</a:t>
            </a:r>
            <a:r>
              <a:rPr lang="en-US" sz="1000" dirty="0"/>
              <a:t>: Outrider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A26FF1-6A84-127E-0CDF-62A87E1E3E03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5D8EE7-E15E-23CF-451E-7D82987ACBA8}"/>
              </a:ext>
            </a:extLst>
          </p:cNvPr>
          <p:cNvSpPr txBox="1"/>
          <p:nvPr/>
        </p:nvSpPr>
        <p:spPr>
          <a:xfrm>
            <a:off x="510599" y="6195649"/>
            <a:ext cx="29087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immagine</a:t>
            </a:r>
            <a:r>
              <a:rPr lang="en-US" sz="1000" dirty="0"/>
              <a:t>: </a:t>
            </a:r>
            <a:r>
              <a:rPr lang="en-US" sz="1000" dirty="0" err="1"/>
              <a:t>IrpiMedia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8217816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DD391-EFE9-2422-8E86-8FEB13A95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E764DD7-814A-BE79-0869-0F7CF50A276F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F6AEBC28-E323-08E9-A922-6173040DD753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521D086-B64E-E899-96E6-0080C66507A1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C1DEE1E-A9EF-2F0A-A012-06C794F0A918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12ACA-E0AD-370B-0403-80478EA9EBDE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F73BBE-F6FF-ABB2-52BF-FD53B0719BAA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F62D42-F0F5-984F-A427-69C608FDF043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4098" name="Picture 2" descr="Museo della radioattività">
            <a:extLst>
              <a:ext uri="{FF2B5EF4-FFF2-40B4-BE49-F238E27FC236}">
                <a16:creationId xmlns:a16="http://schemas.microsoft.com/office/drawing/2014/main" id="{074F8F4C-1F53-47EB-1008-42993EFF2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10" y="3609613"/>
            <a:ext cx="4617408" cy="259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CAB0A5-ABD1-ADB4-096D-EDDC2C74513B}"/>
              </a:ext>
            </a:extLst>
          </p:cNvPr>
          <p:cNvSpPr txBox="1"/>
          <p:nvPr/>
        </p:nvSpPr>
        <p:spPr>
          <a:xfrm>
            <a:off x="5470670" y="6015787"/>
            <a:ext cx="58381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1400" dirty="0"/>
              <a:t>Uranio a </a:t>
            </a:r>
            <a:r>
              <a:rPr lang="it-IT" sz="1400" b="1" dirty="0"/>
              <a:t>basso arricchimento </a:t>
            </a:r>
            <a:r>
              <a:rPr lang="it-IT" sz="1400" dirty="0"/>
              <a:t>(&lt;20%): per reattori commerciali ad acqua leggera. Tipicamente l’U235è lo 3-5%</a:t>
            </a:r>
          </a:p>
          <a:p>
            <a:pPr marL="285750" indent="-285750">
              <a:buFontTx/>
              <a:buChar char="-"/>
            </a:pPr>
            <a:r>
              <a:rPr lang="it-IT" sz="1400" dirty="0"/>
              <a:t>Uranio ad </a:t>
            </a:r>
            <a:r>
              <a:rPr lang="it-IT" sz="1400" b="1" dirty="0"/>
              <a:t>alto arricchimento </a:t>
            </a:r>
            <a:r>
              <a:rPr lang="it-IT" sz="1400" dirty="0"/>
              <a:t>(&gt;20%): armi nucleari</a:t>
            </a:r>
            <a:endParaRPr lang="en-US" sz="1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EB4D76-D592-DE27-8B41-C46113BF6CFF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4DD012-BB9C-12BE-8716-6198C8317E35}"/>
              </a:ext>
            </a:extLst>
          </p:cNvPr>
          <p:cNvSpPr txBox="1"/>
          <p:nvPr/>
        </p:nvSpPr>
        <p:spPr>
          <a:xfrm>
            <a:off x="726010" y="6231231"/>
            <a:ext cx="2908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en-US" dirty="0"/>
              <a:t>Fonte </a:t>
            </a:r>
            <a:r>
              <a:rPr lang="en-US" dirty="0" err="1"/>
              <a:t>immagini</a:t>
            </a:r>
            <a:r>
              <a:rPr lang="en-US" dirty="0"/>
              <a:t>: IAEA, </a:t>
            </a:r>
            <a:r>
              <a:rPr lang="en-US" dirty="0" err="1"/>
              <a:t>sortirdunucleaire</a:t>
            </a:r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5B19FD6-08C4-96B9-AE7F-F3C75FB92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996" y="3594474"/>
            <a:ext cx="5505828" cy="242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7372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30B06-62B1-DD4B-0D43-32351160A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A17EBA3-C911-0E40-2CE4-A6BDB52A6CF9}"/>
              </a:ext>
            </a:extLst>
          </p:cNvPr>
          <p:cNvCxnSpPr>
            <a:cxnSpLocks/>
          </p:cNvCxnSpPr>
          <p:nvPr/>
        </p:nvCxnSpPr>
        <p:spPr>
          <a:xfrm>
            <a:off x="1313379" y="2971800"/>
            <a:ext cx="9565241" cy="0"/>
          </a:xfrm>
          <a:prstGeom prst="straightConnector1">
            <a:avLst/>
          </a:prstGeom>
          <a:ln w="76200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985FC1AE-5B58-C815-B5BB-22F47E1DF477}"/>
              </a:ext>
            </a:extLst>
          </p:cNvPr>
          <p:cNvSpPr/>
          <p:nvPr/>
        </p:nvSpPr>
        <p:spPr>
          <a:xfrm>
            <a:off x="1330503" y="251460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562BA26-5E55-3F2C-6A5C-FFDFC6B86951}"/>
              </a:ext>
            </a:extLst>
          </p:cNvPr>
          <p:cNvSpPr/>
          <p:nvPr/>
        </p:nvSpPr>
        <p:spPr>
          <a:xfrm>
            <a:off x="5343418" y="2504326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4E4CAB6-0D14-0056-E790-8E984312A31D}"/>
              </a:ext>
            </a:extLst>
          </p:cNvPr>
          <p:cNvSpPr/>
          <p:nvPr/>
        </p:nvSpPr>
        <p:spPr>
          <a:xfrm>
            <a:off x="9356333" y="2504326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DE8BCC-4CB1-AF89-788E-824EDCA11C99}"/>
              </a:ext>
            </a:extLst>
          </p:cNvPr>
          <p:cNvSpPr txBox="1"/>
          <p:nvPr/>
        </p:nvSpPr>
        <p:spPr>
          <a:xfrm>
            <a:off x="1047963" y="1947684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UPSTREAM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E206D7-C017-2670-F2BC-A54E207D1254}"/>
              </a:ext>
            </a:extLst>
          </p:cNvPr>
          <p:cNvSpPr txBox="1"/>
          <p:nvPr/>
        </p:nvSpPr>
        <p:spPr>
          <a:xfrm>
            <a:off x="5060878" y="1973370"/>
            <a:ext cx="1479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MIDSTREAM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46B474-A37D-F0CB-EDA4-BEF3085D1DE6}"/>
              </a:ext>
            </a:extLst>
          </p:cNvPr>
          <p:cNvSpPr txBox="1"/>
          <p:nvPr/>
        </p:nvSpPr>
        <p:spPr>
          <a:xfrm>
            <a:off x="8721047" y="1973370"/>
            <a:ext cx="183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DOWNSTREAM</a:t>
            </a:r>
            <a:endParaRPr lang="en-US" dirty="0"/>
          </a:p>
        </p:txBody>
      </p:sp>
      <p:pic>
        <p:nvPicPr>
          <p:cNvPr id="9220" name="Picture 4" descr="Chernobyl, cosa sappiamo del drone che avrebbe colpito il sarcofago del  reattore dell'ex centrale | Wired Italia">
            <a:extLst>
              <a:ext uri="{FF2B5EF4-FFF2-40B4-BE49-F238E27FC236}">
                <a16:creationId xmlns:a16="http://schemas.microsoft.com/office/drawing/2014/main" id="{D679D9B2-A843-2F9E-35CB-CC6E8F3D4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581" y="3732386"/>
            <a:ext cx="4721268" cy="265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VISITARE CHERNOBYL, OGGI">
            <a:extLst>
              <a:ext uri="{FF2B5EF4-FFF2-40B4-BE49-F238E27FC236}">
                <a16:creationId xmlns:a16="http://schemas.microsoft.com/office/drawing/2014/main" id="{30A0E987-A980-3857-686F-EBC405B12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732386"/>
            <a:ext cx="4633754" cy="265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8F2D464-77CA-5A81-086E-7E826442EE9C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Impatto ambientale e sociale</a:t>
            </a:r>
            <a:endParaRPr 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46A805-8430-6E1F-C047-A3EEB5CB9963}"/>
              </a:ext>
            </a:extLst>
          </p:cNvPr>
          <p:cNvSpPr txBox="1"/>
          <p:nvPr/>
        </p:nvSpPr>
        <p:spPr>
          <a:xfrm>
            <a:off x="1133581" y="6388095"/>
            <a:ext cx="29087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immagini</a:t>
            </a:r>
            <a:r>
              <a:rPr lang="en-US" sz="1000" dirty="0"/>
              <a:t>: Panorama, WU magazine </a:t>
            </a:r>
          </a:p>
        </p:txBody>
      </p:sp>
    </p:spTree>
    <p:extLst>
      <p:ext uri="{BB962C8B-B14F-4D97-AF65-F5344CB8AC3E}">
        <p14:creationId xmlns:p14="http://schemas.microsoft.com/office/powerpoint/2010/main" val="30614131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DA92A-A882-9C67-BB32-6253F2C63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AF6B1EB-30C6-C70F-CA97-15C09EB95152}"/>
              </a:ext>
            </a:extLst>
          </p:cNvPr>
          <p:cNvSpPr txBox="1"/>
          <p:nvPr/>
        </p:nvSpPr>
        <p:spPr>
          <a:xfrm>
            <a:off x="409195" y="1221660"/>
            <a:ext cx="478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ENERGETICI DI PERFORMANCE: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Rendimento: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EROEI: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Capacity factor: </a:t>
            </a:r>
          </a:p>
        </p:txBody>
      </p:sp>
      <p:pic>
        <p:nvPicPr>
          <p:cNvPr id="3076" name="Picture 4" descr="How to Measure the True Cost of Fossil Fuels | Scientific American">
            <a:extLst>
              <a:ext uri="{FF2B5EF4-FFF2-40B4-BE49-F238E27FC236}">
                <a16:creationId xmlns:a16="http://schemas.microsoft.com/office/drawing/2014/main" id="{E94CF803-B497-BE73-BD2B-102710E16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5" t="52671" r="17585"/>
          <a:stretch>
            <a:fillRect/>
          </a:stretch>
        </p:blipFill>
        <p:spPr bwMode="auto">
          <a:xfrm>
            <a:off x="415046" y="3222728"/>
            <a:ext cx="6032287" cy="2567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EBE954-69D0-CEB1-3C1D-90D783D5E510}"/>
              </a:ext>
            </a:extLst>
          </p:cNvPr>
          <p:cNvSpPr txBox="1"/>
          <p:nvPr/>
        </p:nvSpPr>
        <p:spPr>
          <a:xfrm>
            <a:off x="3025725" y="1775658"/>
            <a:ext cx="1196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~40%</a:t>
            </a:r>
          </a:p>
          <a:p>
            <a:r>
              <a:rPr lang="it-IT" b="1" dirty="0">
                <a:solidFill>
                  <a:srgbClr val="FF0000"/>
                </a:solidFill>
              </a:rPr>
              <a:t>5-80</a:t>
            </a:r>
          </a:p>
          <a:p>
            <a:r>
              <a:rPr lang="it-IT" b="1" dirty="0">
                <a:solidFill>
                  <a:srgbClr val="FF0000"/>
                </a:solidFill>
              </a:rPr>
              <a:t>~90%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C7CB0A-B0D4-5B3A-1788-95FDF2439A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330" y="832414"/>
            <a:ext cx="4785106" cy="53069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929222-272E-5EAF-4A89-F036272A849B}"/>
              </a:ext>
            </a:extLst>
          </p:cNvPr>
          <p:cNvCxnSpPr>
            <a:cxnSpLocks/>
          </p:cNvCxnSpPr>
          <p:nvPr/>
        </p:nvCxnSpPr>
        <p:spPr>
          <a:xfrm>
            <a:off x="7831667" y="1134533"/>
            <a:ext cx="330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aution Sign SVG, Caution Sign PNG, Caution Sign Image, Caution Sign Files,  Warning Sign, Danger Sign - Etsy Sweden">
            <a:extLst>
              <a:ext uri="{FF2B5EF4-FFF2-40B4-BE49-F238E27FC236}">
                <a16:creationId xmlns:a16="http://schemas.microsoft.com/office/drawing/2014/main" id="{1F70D276-A5DF-F24C-BF23-E17A3E121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01" y="2119848"/>
            <a:ext cx="312901" cy="23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08B73A-5F11-5EA2-676A-053AEDA6BF00}"/>
              </a:ext>
            </a:extLst>
          </p:cNvPr>
          <p:cNvSpPr txBox="1"/>
          <p:nvPr/>
        </p:nvSpPr>
        <p:spPr>
          <a:xfrm>
            <a:off x="409195" y="6040094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it-IT" dirty="0"/>
              <a:t>F</a:t>
            </a:r>
            <a:r>
              <a:rPr lang="en-US" dirty="0" err="1"/>
              <a:t>onte</a:t>
            </a:r>
            <a:r>
              <a:rPr lang="en-US" dirty="0"/>
              <a:t> </a:t>
            </a:r>
            <a:r>
              <a:rPr lang="en-US" dirty="0" err="1"/>
              <a:t>grafico</a:t>
            </a:r>
            <a:r>
              <a:rPr lang="en-US" dirty="0"/>
              <a:t>: </a:t>
            </a:r>
            <a:r>
              <a:rPr lang="en-US" dirty="0" err="1"/>
              <a:t>scientificamerican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B98BE1-24E8-8BA9-A3A7-9DD9103D4BE6}"/>
              </a:ext>
            </a:extLst>
          </p:cNvPr>
          <p:cNvSpPr txBox="1"/>
          <p:nvPr/>
        </p:nvSpPr>
        <p:spPr>
          <a:xfrm>
            <a:off x="6858330" y="6103501"/>
            <a:ext cx="47851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en-US" dirty="0"/>
              <a:t>Fonte </a:t>
            </a:r>
            <a:r>
              <a:rPr lang="en-US" dirty="0" err="1"/>
              <a:t>grafico</a:t>
            </a:r>
            <a:r>
              <a:rPr lang="en-US" dirty="0"/>
              <a:t>: </a:t>
            </a:r>
            <a:r>
              <a:rPr lang="en-US" dirty="0" err="1"/>
              <a:t>Statitsta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378A499-2945-780D-BE24-5FBFA95D8315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795758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EF174-F121-CE67-3CDC-37B80672C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B4A6DCD-0CBA-385A-AB6E-54140879B3FD}"/>
              </a:ext>
            </a:extLst>
          </p:cNvPr>
          <p:cNvSpPr txBox="1"/>
          <p:nvPr/>
        </p:nvSpPr>
        <p:spPr>
          <a:xfrm>
            <a:off x="409194" y="1055541"/>
            <a:ext cx="503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AMBIENTALI: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factor (combustione):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Emission factor (globale):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87B386-7256-F053-4C61-087524F24C7B}"/>
              </a:ext>
            </a:extLst>
          </p:cNvPr>
          <p:cNvSpPr txBox="1"/>
          <p:nvPr/>
        </p:nvSpPr>
        <p:spPr>
          <a:xfrm>
            <a:off x="4450934" y="1595329"/>
            <a:ext cx="1645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0 kg/MWh</a:t>
            </a:r>
          </a:p>
          <a:p>
            <a:r>
              <a:rPr lang="it-IT" b="1" dirty="0">
                <a:solidFill>
                  <a:srgbClr val="FF0000"/>
                </a:solidFill>
              </a:rPr>
              <a:t>~30 kg/MWh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54FD61-3CCB-E295-9ADE-8E5AC7E54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17" y="2528827"/>
            <a:ext cx="5651149" cy="37494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09B588-F8DE-26D1-151E-81E028EDFF6C}"/>
              </a:ext>
            </a:extLst>
          </p:cNvPr>
          <p:cNvSpPr txBox="1"/>
          <p:nvPr/>
        </p:nvSpPr>
        <p:spPr>
          <a:xfrm>
            <a:off x="3649133" y="6237912"/>
            <a:ext cx="63246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F</a:t>
            </a:r>
            <a:r>
              <a:rPr lang="en-US" sz="1000" dirty="0" err="1"/>
              <a:t>ontre</a:t>
            </a:r>
            <a:r>
              <a:rPr lang="en-US" sz="1000" dirty="0"/>
              <a:t> </a:t>
            </a:r>
            <a:r>
              <a:rPr lang="en-US" sz="1000" dirty="0" err="1"/>
              <a:t>grafico</a:t>
            </a:r>
            <a:r>
              <a:rPr lang="en-US" sz="1000" dirty="0"/>
              <a:t>: worldnuclear.org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EE9DE0-9577-1943-E032-93CACE11DF97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131338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1B052-D524-D556-0751-1DF101590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75CD99-6544-64BC-E21C-A4EAF1639C24}"/>
              </a:ext>
            </a:extLst>
          </p:cNvPr>
          <p:cNvSpPr txBox="1"/>
          <p:nvPr/>
        </p:nvSpPr>
        <p:spPr>
          <a:xfrm>
            <a:off x="409194" y="1142804"/>
            <a:ext cx="503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PARAMETRI ECONOMICI:</a:t>
            </a:r>
          </a:p>
          <a:p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LCOE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29C244-2228-D748-233C-8BA90EBB5C80}"/>
              </a:ext>
            </a:extLst>
          </p:cNvPr>
          <p:cNvSpPr txBox="1"/>
          <p:nvPr/>
        </p:nvSpPr>
        <p:spPr>
          <a:xfrm>
            <a:off x="1647790" y="1696802"/>
            <a:ext cx="399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140-220 </a:t>
            </a:r>
            <a:r>
              <a:rPr lang="en-US" b="1" dirty="0">
                <a:solidFill>
                  <a:srgbClr val="FF0000"/>
                </a:solidFill>
              </a:rPr>
              <a:t>USD</a:t>
            </a:r>
            <a:r>
              <a:rPr lang="it-IT" b="1" dirty="0">
                <a:solidFill>
                  <a:srgbClr val="FF0000"/>
                </a:solidFill>
              </a:rPr>
              <a:t>/MWh (nuove centrali)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7A2017B-DEFC-3126-32B9-1E3C4F419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139" y="2556933"/>
            <a:ext cx="4144856" cy="411340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D689FD0-673F-5D2C-010E-0DAEEDEC7C08}"/>
              </a:ext>
            </a:extLst>
          </p:cNvPr>
          <p:cNvSpPr txBox="1"/>
          <p:nvPr/>
        </p:nvSpPr>
        <p:spPr>
          <a:xfrm>
            <a:off x="8260421" y="1696802"/>
            <a:ext cx="37961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- 0/5 USD/MWh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63700D7-AD4B-3542-AD75-68854C89B930}"/>
              </a:ext>
            </a:extLst>
          </p:cNvPr>
          <p:cNvSpPr txBox="1"/>
          <p:nvPr/>
        </p:nvSpPr>
        <p:spPr>
          <a:xfrm>
            <a:off x="6625768" y="1696802"/>
            <a:ext cx="1634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VALCOE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F02C16-E768-ABBE-448C-B783AB640822}"/>
              </a:ext>
            </a:extLst>
          </p:cNvPr>
          <p:cNvSpPr txBox="1"/>
          <p:nvPr/>
        </p:nvSpPr>
        <p:spPr>
          <a:xfrm>
            <a:off x="1647789" y="2070041"/>
            <a:ext cx="4236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30-50 </a:t>
            </a:r>
            <a:r>
              <a:rPr lang="en-US" b="1" dirty="0">
                <a:solidFill>
                  <a:srgbClr val="FF0000"/>
                </a:solidFill>
              </a:rPr>
              <a:t>USD</a:t>
            </a:r>
            <a:r>
              <a:rPr lang="it-IT" b="1" dirty="0">
                <a:solidFill>
                  <a:srgbClr val="FF0000"/>
                </a:solidFill>
              </a:rPr>
              <a:t>/MWh (long term operation)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6C6CEE-D4E5-482F-D6DA-4DD84E45F8D9}"/>
              </a:ext>
            </a:extLst>
          </p:cNvPr>
          <p:cNvSpPr txBox="1"/>
          <p:nvPr/>
        </p:nvSpPr>
        <p:spPr>
          <a:xfrm>
            <a:off x="409194" y="6270230"/>
            <a:ext cx="541030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grafici</a:t>
            </a:r>
            <a:r>
              <a:rPr lang="en-US" sz="1000" dirty="0"/>
              <a:t>: IEA, Lazard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32A355A-7B27-5A67-15D4-CC8A9F67CF81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Parametri tecnico-ambientali</a:t>
            </a:r>
            <a:endParaRPr lang="en-US" b="1" dirty="0"/>
          </a:p>
        </p:txBody>
      </p:sp>
      <p:pic>
        <p:nvPicPr>
          <p:cNvPr id="2050" name="Picture 2" descr="LCOE Rinnovabili, il costo livellato dell'energia 2025 | Rinnovabili">
            <a:extLst>
              <a:ext uri="{FF2B5EF4-FFF2-40B4-BE49-F238E27FC236}">
                <a16:creationId xmlns:a16="http://schemas.microsoft.com/office/drawing/2014/main" id="{9C55FD9A-7AAE-CC59-CAFF-A1FB5B5F0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15" y="3601541"/>
            <a:ext cx="5750219" cy="211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B4F12FE-E601-DB6F-DD5E-78D14AA696BD}"/>
              </a:ext>
            </a:extLst>
          </p:cNvPr>
          <p:cNvSpPr/>
          <p:nvPr/>
        </p:nvSpPr>
        <p:spPr>
          <a:xfrm>
            <a:off x="3955983" y="4918509"/>
            <a:ext cx="1682817" cy="2426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48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8779E-9BCD-1FBA-9958-019E1301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1F6594D-2ECB-8ECC-81B5-32F5E9D9AE31}"/>
              </a:ext>
            </a:extLst>
          </p:cNvPr>
          <p:cNvSpPr txBox="1"/>
          <p:nvPr/>
        </p:nvSpPr>
        <p:spPr>
          <a:xfrm>
            <a:off x="7162107" y="6192730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immagini</a:t>
            </a:r>
            <a:r>
              <a:rPr lang="en-US" sz="1000" dirty="0"/>
              <a:t>: AGI, IAI, Limes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5524D5-2F9F-2202-FB8E-9542D85B0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4" y="2041252"/>
            <a:ext cx="6524642" cy="3450948"/>
          </a:xfrm>
          <a:prstGeom prst="rect">
            <a:avLst/>
          </a:prstGeom>
        </p:spPr>
      </p:pic>
      <p:pic>
        <p:nvPicPr>
          <p:cNvPr id="10244" name="Picture 4" descr="Il conflitto tra Iran e Israele e il ruolo dell'AIEA - Affarinternazionali">
            <a:extLst>
              <a:ext uri="{FF2B5EF4-FFF2-40B4-BE49-F238E27FC236}">
                <a16:creationId xmlns:a16="http://schemas.microsoft.com/office/drawing/2014/main" id="{D28E0A77-408D-6BCB-6C91-E7B272A638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1" t="7038" r="18401" b="16775"/>
          <a:stretch>
            <a:fillRect/>
          </a:stretch>
        </p:blipFill>
        <p:spPr bwMode="auto">
          <a:xfrm>
            <a:off x="7162107" y="1515047"/>
            <a:ext cx="1864574" cy="143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L'Iran e il nucleare: nuovo accordo o rottura | IAI Istituto Affari  Internazionali">
            <a:extLst>
              <a:ext uri="{FF2B5EF4-FFF2-40B4-BE49-F238E27FC236}">
                <a16:creationId xmlns:a16="http://schemas.microsoft.com/office/drawing/2014/main" id="{C1CC5A0D-CB0C-27FB-741A-BA9951DFC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706" y="1515048"/>
            <a:ext cx="2685240" cy="143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arta: Potenziali radiazioni dalla centrale di Zaporižžja - Limes">
            <a:extLst>
              <a:ext uri="{FF2B5EF4-FFF2-40B4-BE49-F238E27FC236}">
                <a16:creationId xmlns:a16="http://schemas.microsoft.com/office/drawing/2014/main" id="{9E3845D7-CD84-AB4A-344E-32CAC845E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07" y="3137602"/>
            <a:ext cx="4683839" cy="298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FDC633F-90B7-49BD-F349-A4EE6F1373B3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Ruolo attuale e geopolitica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56563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1148E-610D-0C73-DFD6-2306AC1A0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2A9B30-FEEF-E114-5DCC-19A8DF077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75" y="87112"/>
            <a:ext cx="10077650" cy="66837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758280-013D-D0D2-4DFC-A9F0A0176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4995" y="8298662"/>
            <a:ext cx="5597523" cy="12563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99D661-DA01-CE06-767E-0B2FD425215C}"/>
              </a:ext>
            </a:extLst>
          </p:cNvPr>
          <p:cNvSpPr/>
          <p:nvPr/>
        </p:nvSpPr>
        <p:spPr>
          <a:xfrm>
            <a:off x="1029905" y="1944303"/>
            <a:ext cx="2223436" cy="3773102"/>
          </a:xfrm>
          <a:prstGeom prst="rect">
            <a:avLst/>
          </a:prstGeom>
          <a:solidFill>
            <a:schemeClr val="accent3">
              <a:lumMod val="20000"/>
              <a:lumOff val="80000"/>
              <a:alpha val="3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76C378-24F9-46CA-B7DD-C41F835DD39C}"/>
              </a:ext>
            </a:extLst>
          </p:cNvPr>
          <p:cNvSpPr/>
          <p:nvPr/>
        </p:nvSpPr>
        <p:spPr>
          <a:xfrm>
            <a:off x="3388093" y="2887580"/>
            <a:ext cx="2223436" cy="2829826"/>
          </a:xfrm>
          <a:prstGeom prst="rect">
            <a:avLst/>
          </a:prstGeom>
          <a:solidFill>
            <a:schemeClr val="accent3">
              <a:lumMod val="20000"/>
              <a:lumOff val="80000"/>
              <a:alpha val="3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FA05E4-2724-EDDF-87DD-98447122BE54}"/>
              </a:ext>
            </a:extLst>
          </p:cNvPr>
          <p:cNvSpPr/>
          <p:nvPr/>
        </p:nvSpPr>
        <p:spPr>
          <a:xfrm>
            <a:off x="6420051" y="2502568"/>
            <a:ext cx="2059806" cy="3214837"/>
          </a:xfrm>
          <a:prstGeom prst="rect">
            <a:avLst/>
          </a:prstGeom>
          <a:solidFill>
            <a:schemeClr val="accent3">
              <a:lumMod val="20000"/>
              <a:lumOff val="80000"/>
              <a:alpha val="3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A23180-3455-DAF4-6A00-F64439A739C9}"/>
              </a:ext>
            </a:extLst>
          </p:cNvPr>
          <p:cNvSpPr txBox="1"/>
          <p:nvPr/>
        </p:nvSpPr>
        <p:spPr>
          <a:xfrm>
            <a:off x="875902" y="1516525"/>
            <a:ext cx="253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3"/>
                </a:solidFill>
              </a:rPr>
              <a:t>1. RAFFREDDAMENTO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E322C2-5344-0629-70D1-C40DDD2F497E}"/>
              </a:ext>
            </a:extLst>
          </p:cNvPr>
          <p:cNvSpPr txBox="1"/>
          <p:nvPr/>
        </p:nvSpPr>
        <p:spPr>
          <a:xfrm>
            <a:off x="3387584" y="2241249"/>
            <a:ext cx="2196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3"/>
                </a:solidFill>
              </a:rPr>
              <a:t>2. TURBINA E ALTERNATORE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07319D-0F02-4BFB-B081-8041CA96948F}"/>
              </a:ext>
            </a:extLst>
          </p:cNvPr>
          <p:cNvSpPr txBox="1"/>
          <p:nvPr/>
        </p:nvSpPr>
        <p:spPr>
          <a:xfrm>
            <a:off x="6392781" y="2127183"/>
            <a:ext cx="2087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3"/>
                </a:solidFill>
              </a:rPr>
              <a:t>3. CALDAIA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A2DBB6-5CC8-93D6-4E4C-23AC29114860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Funzionamento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33219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75D53-6700-6C76-51B1-C6708DACF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F9D461C-E396-08D2-F72E-2E7A6C532D0A}"/>
              </a:ext>
            </a:extLst>
          </p:cNvPr>
          <p:cNvSpPr txBox="1"/>
          <p:nvPr/>
        </p:nvSpPr>
        <p:spPr>
          <a:xfrm>
            <a:off x="578136" y="1486013"/>
            <a:ext cx="434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CIRCUITO APERTO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BFD4F6-6C22-3E5B-7119-6C3DFFCB8780}"/>
              </a:ext>
            </a:extLst>
          </p:cNvPr>
          <p:cNvSpPr txBox="1"/>
          <p:nvPr/>
        </p:nvSpPr>
        <p:spPr>
          <a:xfrm>
            <a:off x="7807834" y="1487312"/>
            <a:ext cx="4340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CIRCUITO CHIUSO (TORRE EVAPORATIVA)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80CBD7-8D35-9F2A-30E8-EC08634A27E8}"/>
              </a:ext>
            </a:extLst>
          </p:cNvPr>
          <p:cNvSpPr/>
          <p:nvPr/>
        </p:nvSpPr>
        <p:spPr>
          <a:xfrm>
            <a:off x="3513222" y="3176994"/>
            <a:ext cx="712270" cy="1249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56E3E3E8-2B37-8440-933C-4FDEED6BA143}"/>
              </a:ext>
            </a:extLst>
          </p:cNvPr>
          <p:cNvCxnSpPr>
            <a:cxnSpLocks/>
            <a:endCxn id="20" idx="2"/>
          </p:cNvCxnSpPr>
          <p:nvPr/>
        </p:nvCxnSpPr>
        <p:spPr>
          <a:xfrm flipV="1">
            <a:off x="2454442" y="4426768"/>
            <a:ext cx="1414915" cy="516319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Picture 33" descr="A close up of water&#10;&#10;AI-generated content may be incorrect.">
            <a:extLst>
              <a:ext uri="{FF2B5EF4-FFF2-40B4-BE49-F238E27FC236}">
                <a16:creationId xmlns:a16="http://schemas.microsoft.com/office/drawing/2014/main" id="{2DA62A0E-56ED-8DB7-A43A-BF248F8CF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7" y="3075644"/>
            <a:ext cx="1867443" cy="1867443"/>
          </a:xfrm>
          <a:prstGeom prst="rect">
            <a:avLst/>
          </a:prstGeom>
        </p:spPr>
      </p:pic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8C62CBFA-8444-39C2-3A06-8D8558998F06}"/>
              </a:ext>
            </a:extLst>
          </p:cNvPr>
          <p:cNvCxnSpPr>
            <a:cxnSpLocks/>
            <a:stCxn id="20" idx="0"/>
          </p:cNvCxnSpPr>
          <p:nvPr/>
        </p:nvCxnSpPr>
        <p:spPr>
          <a:xfrm rot="16200000" flipH="1" flipV="1">
            <a:off x="2267508" y="2353275"/>
            <a:ext cx="778131" cy="2425567"/>
          </a:xfrm>
          <a:prstGeom prst="bentConnector4">
            <a:avLst>
              <a:gd name="adj1" fmla="val -87516"/>
              <a:gd name="adj2" fmla="val 10019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75D83FF-CADB-EBD9-193E-FE126BD6A5EB}"/>
              </a:ext>
            </a:extLst>
          </p:cNvPr>
          <p:cNvCxnSpPr/>
          <p:nvPr/>
        </p:nvCxnSpPr>
        <p:spPr>
          <a:xfrm flipH="1">
            <a:off x="4225492" y="3456126"/>
            <a:ext cx="12127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EF21CBD8-BED0-AA29-D63A-1859573071F6}"/>
              </a:ext>
            </a:extLst>
          </p:cNvPr>
          <p:cNvCxnSpPr>
            <a:cxnSpLocks/>
          </p:cNvCxnSpPr>
          <p:nvPr/>
        </p:nvCxnSpPr>
        <p:spPr>
          <a:xfrm>
            <a:off x="4225492" y="4101018"/>
            <a:ext cx="1212782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Arrow: Down 49">
            <a:extLst>
              <a:ext uri="{FF2B5EF4-FFF2-40B4-BE49-F238E27FC236}">
                <a16:creationId xmlns:a16="http://schemas.microsoft.com/office/drawing/2014/main" id="{8F94ADBA-5743-725B-6F50-D181B3A570F3}"/>
              </a:ext>
            </a:extLst>
          </p:cNvPr>
          <p:cNvSpPr/>
          <p:nvPr/>
        </p:nvSpPr>
        <p:spPr>
          <a:xfrm rot="5400000">
            <a:off x="3025142" y="3567101"/>
            <a:ext cx="263891" cy="52569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2BA682C-8998-93F0-41D5-B1F09C216359}"/>
                  </a:ext>
                </a:extLst>
              </p:cNvPr>
              <p:cNvSpPr txBox="1"/>
              <p:nvPr/>
            </p:nvSpPr>
            <p:spPr>
              <a:xfrm>
                <a:off x="3006806" y="3276212"/>
                <a:ext cx="318222" cy="3225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2BA682C-8998-93F0-41D5-B1F09C2163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6806" y="3276212"/>
                <a:ext cx="318222" cy="322572"/>
              </a:xfrm>
              <a:prstGeom prst="rect">
                <a:avLst/>
              </a:prstGeom>
              <a:blipFill>
                <a:blip r:embed="rId4"/>
                <a:stretch>
                  <a:fillRect l="-42308" r="-28846" b="-4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ectangle 53">
            <a:extLst>
              <a:ext uri="{FF2B5EF4-FFF2-40B4-BE49-F238E27FC236}">
                <a16:creationId xmlns:a16="http://schemas.microsoft.com/office/drawing/2014/main" id="{96539071-7789-C428-BC82-84B9AA2B9A28}"/>
              </a:ext>
            </a:extLst>
          </p:cNvPr>
          <p:cNvSpPr/>
          <p:nvPr/>
        </p:nvSpPr>
        <p:spPr>
          <a:xfrm>
            <a:off x="9431155" y="3224464"/>
            <a:ext cx="712270" cy="1249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56582714-068C-7420-7116-2456AEBA169A}"/>
              </a:ext>
            </a:extLst>
          </p:cNvPr>
          <p:cNvCxnSpPr>
            <a:cxnSpLocks/>
            <a:stCxn id="2049" idx="2"/>
            <a:endCxn id="54" idx="2"/>
          </p:cNvCxnSpPr>
          <p:nvPr/>
        </p:nvCxnSpPr>
        <p:spPr>
          <a:xfrm rot="16200000" flipH="1">
            <a:off x="8627479" y="3314427"/>
            <a:ext cx="2" cy="2319620"/>
          </a:xfrm>
          <a:prstGeom prst="bentConnector3">
            <a:avLst>
              <a:gd name="adj1" fmla="val 1143010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6" name="Picture 55" descr="A close up of water&#10;&#10;AI-generated content may be incorrect.">
            <a:extLst>
              <a:ext uri="{FF2B5EF4-FFF2-40B4-BE49-F238E27FC236}">
                <a16:creationId xmlns:a16="http://schemas.microsoft.com/office/drawing/2014/main" id="{F9812EA2-9308-F471-EEA8-56C1567933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446" y="4646535"/>
            <a:ext cx="1867443" cy="1867443"/>
          </a:xfrm>
          <a:prstGeom prst="rect">
            <a:avLst/>
          </a:prstGeom>
        </p:spPr>
      </p:pic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AFACA352-AFC2-15A4-EB22-3DCF5D4A9C79}"/>
              </a:ext>
            </a:extLst>
          </p:cNvPr>
          <p:cNvCxnSpPr>
            <a:cxnSpLocks/>
            <a:stCxn id="54" idx="0"/>
          </p:cNvCxnSpPr>
          <p:nvPr/>
        </p:nvCxnSpPr>
        <p:spPr>
          <a:xfrm rot="16200000" flipV="1">
            <a:off x="8481027" y="1918200"/>
            <a:ext cx="687474" cy="192505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52EC452-5C05-66C4-D131-2961816FB601}"/>
              </a:ext>
            </a:extLst>
          </p:cNvPr>
          <p:cNvCxnSpPr/>
          <p:nvPr/>
        </p:nvCxnSpPr>
        <p:spPr>
          <a:xfrm flipH="1">
            <a:off x="10143425" y="3503596"/>
            <a:ext cx="121278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ooling Tower PNGs for Free Download">
            <a:extLst>
              <a:ext uri="{FF2B5EF4-FFF2-40B4-BE49-F238E27FC236}">
                <a16:creationId xmlns:a16="http://schemas.microsoft.com/office/drawing/2014/main" id="{00C534C9-262C-DBAD-0853-012A4F5E7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750" y="1595578"/>
            <a:ext cx="2281842" cy="228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Rectangle 2048">
            <a:extLst>
              <a:ext uri="{FF2B5EF4-FFF2-40B4-BE49-F238E27FC236}">
                <a16:creationId xmlns:a16="http://schemas.microsoft.com/office/drawing/2014/main" id="{9717A069-0F49-7867-7163-B40D97C0949A}"/>
              </a:ext>
            </a:extLst>
          </p:cNvPr>
          <p:cNvSpPr/>
          <p:nvPr/>
        </p:nvSpPr>
        <p:spPr>
          <a:xfrm>
            <a:off x="6653567" y="4148488"/>
            <a:ext cx="1628206" cy="3257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66" name="Straight Connector 2065">
            <a:extLst>
              <a:ext uri="{FF2B5EF4-FFF2-40B4-BE49-F238E27FC236}">
                <a16:creationId xmlns:a16="http://schemas.microsoft.com/office/drawing/2014/main" id="{DB403C1E-AA95-254E-F410-3002466A63D7}"/>
              </a:ext>
            </a:extLst>
          </p:cNvPr>
          <p:cNvCxnSpPr/>
          <p:nvPr/>
        </p:nvCxnSpPr>
        <p:spPr>
          <a:xfrm flipV="1">
            <a:off x="6664325" y="3971925"/>
            <a:ext cx="0" cy="502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67" name="Straight Connector 2066">
            <a:extLst>
              <a:ext uri="{FF2B5EF4-FFF2-40B4-BE49-F238E27FC236}">
                <a16:creationId xmlns:a16="http://schemas.microsoft.com/office/drawing/2014/main" id="{072F0832-C206-D3AB-1469-A66A108F3EFF}"/>
              </a:ext>
            </a:extLst>
          </p:cNvPr>
          <p:cNvCxnSpPr/>
          <p:nvPr/>
        </p:nvCxnSpPr>
        <p:spPr>
          <a:xfrm flipV="1">
            <a:off x="8281773" y="3971923"/>
            <a:ext cx="0" cy="5023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68" name="Straight Connector 2067">
            <a:extLst>
              <a:ext uri="{FF2B5EF4-FFF2-40B4-BE49-F238E27FC236}">
                <a16:creationId xmlns:a16="http://schemas.microsoft.com/office/drawing/2014/main" id="{9116BDFF-5FDC-0FC9-D2DF-381937FB649E}"/>
              </a:ext>
            </a:extLst>
          </p:cNvPr>
          <p:cNvCxnSpPr>
            <a:cxnSpLocks/>
          </p:cNvCxnSpPr>
          <p:nvPr/>
        </p:nvCxnSpPr>
        <p:spPr>
          <a:xfrm>
            <a:off x="6653567" y="4474236"/>
            <a:ext cx="16282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81" name="Straight Arrow Connector 2080">
            <a:extLst>
              <a:ext uri="{FF2B5EF4-FFF2-40B4-BE49-F238E27FC236}">
                <a16:creationId xmlns:a16="http://schemas.microsoft.com/office/drawing/2014/main" id="{70077D24-3CB6-F62A-AA9C-AB934BB2373D}"/>
              </a:ext>
            </a:extLst>
          </p:cNvPr>
          <p:cNvCxnSpPr/>
          <p:nvPr/>
        </p:nvCxnSpPr>
        <p:spPr>
          <a:xfrm flipV="1">
            <a:off x="7018867" y="4474235"/>
            <a:ext cx="0" cy="10375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86" name="Picture 2085">
            <a:extLst>
              <a:ext uri="{FF2B5EF4-FFF2-40B4-BE49-F238E27FC236}">
                <a16:creationId xmlns:a16="http://schemas.microsoft.com/office/drawing/2014/main" id="{DC802A99-FDB7-3CA7-6B77-90006C5225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06" y="658571"/>
            <a:ext cx="1104900" cy="1104900"/>
          </a:xfrm>
          <a:prstGeom prst="rect">
            <a:avLst/>
          </a:prstGeom>
        </p:spPr>
      </p:pic>
      <p:sp>
        <p:nvSpPr>
          <p:cNvPr id="2089" name="Arrow: Down 2088">
            <a:extLst>
              <a:ext uri="{FF2B5EF4-FFF2-40B4-BE49-F238E27FC236}">
                <a16:creationId xmlns:a16="http://schemas.microsoft.com/office/drawing/2014/main" id="{600D8FC3-F76F-03AE-90DF-D52A9DF93126}"/>
              </a:ext>
            </a:extLst>
          </p:cNvPr>
          <p:cNvSpPr/>
          <p:nvPr/>
        </p:nvSpPr>
        <p:spPr>
          <a:xfrm rot="5400000">
            <a:off x="8953428" y="3614571"/>
            <a:ext cx="263891" cy="525698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90" name="TextBox 2089">
                <a:extLst>
                  <a:ext uri="{FF2B5EF4-FFF2-40B4-BE49-F238E27FC236}">
                    <a16:creationId xmlns:a16="http://schemas.microsoft.com/office/drawing/2014/main" id="{6799D116-FE19-4DF0-0EEC-179862FD9A59}"/>
                  </a:ext>
                </a:extLst>
              </p:cNvPr>
              <p:cNvSpPr txBox="1"/>
              <p:nvPr/>
            </p:nvSpPr>
            <p:spPr>
              <a:xfrm>
                <a:off x="8935092" y="3323682"/>
                <a:ext cx="318222" cy="3225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b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90" name="TextBox 2089">
                <a:extLst>
                  <a:ext uri="{FF2B5EF4-FFF2-40B4-BE49-F238E27FC236}">
                    <a16:creationId xmlns:a16="http://schemas.microsoft.com/office/drawing/2014/main" id="{6799D116-FE19-4DF0-0EEC-179862FD9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092" y="3323682"/>
                <a:ext cx="318222" cy="322572"/>
              </a:xfrm>
              <a:prstGeom prst="rect">
                <a:avLst/>
              </a:prstGeom>
              <a:blipFill>
                <a:blip r:embed="rId7"/>
                <a:stretch>
                  <a:fillRect l="-42308" r="-28846" b="-45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F9EF9AC9-2954-9478-8A75-B94368EAA252}"/>
              </a:ext>
            </a:extLst>
          </p:cNvPr>
          <p:cNvSpPr txBox="1"/>
          <p:nvPr/>
        </p:nvSpPr>
        <p:spPr>
          <a:xfrm>
            <a:off x="4225492" y="3048465"/>
            <a:ext cx="1278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Vapore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5FDA6-E4DB-6DC0-68C9-0AD5A0DF146D}"/>
              </a:ext>
            </a:extLst>
          </p:cNvPr>
          <p:cNvSpPr txBox="1"/>
          <p:nvPr/>
        </p:nvSpPr>
        <p:spPr>
          <a:xfrm>
            <a:off x="10177492" y="3048465"/>
            <a:ext cx="1278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FF0000"/>
                </a:solidFill>
              </a:rPr>
              <a:t>Vapore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04498-188C-1ADD-C507-D5228519B2C0}"/>
              </a:ext>
            </a:extLst>
          </p:cNvPr>
          <p:cNvSpPr txBox="1"/>
          <p:nvPr/>
        </p:nvSpPr>
        <p:spPr>
          <a:xfrm>
            <a:off x="4220184" y="3692754"/>
            <a:ext cx="1418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Condensato</a:t>
            </a:r>
            <a:endParaRPr lang="en-US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164A9E6-DD3B-86FC-6043-95A8B577B63C}"/>
              </a:ext>
            </a:extLst>
          </p:cNvPr>
          <p:cNvCxnSpPr>
            <a:cxnSpLocks/>
          </p:cNvCxnSpPr>
          <p:nvPr/>
        </p:nvCxnSpPr>
        <p:spPr>
          <a:xfrm>
            <a:off x="10141819" y="4086019"/>
            <a:ext cx="1212782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A2FC79-6B64-C5B4-849D-E4D468322BD0}"/>
              </a:ext>
            </a:extLst>
          </p:cNvPr>
          <p:cNvSpPr txBox="1"/>
          <p:nvPr/>
        </p:nvSpPr>
        <p:spPr>
          <a:xfrm>
            <a:off x="10136511" y="3677755"/>
            <a:ext cx="1418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70C0"/>
                </a:solidFill>
              </a:rPr>
              <a:t>Condensato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8E66855-5052-7228-FA36-AA37207192BD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1. Raffreddamento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5369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D4028-CF2F-B3A5-C091-FB8D47FE5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 descr="A large factory with trees in the background&#10;&#10;AI-generated content may be incorrect.">
            <a:extLst>
              <a:ext uri="{FF2B5EF4-FFF2-40B4-BE49-F238E27FC236}">
                <a16:creationId xmlns:a16="http://schemas.microsoft.com/office/drawing/2014/main" id="{F4A456A4-BB41-9B5B-BFA9-A5305AF278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2481"/>
            <a:ext cx="12192000" cy="6104128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97ED030-B9AE-B975-CFB6-304FF5E02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609701"/>
              </p:ext>
            </p:extLst>
          </p:nvPr>
        </p:nvGraphicFramePr>
        <p:xfrm>
          <a:off x="409194" y="1163384"/>
          <a:ext cx="636285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953">
                  <a:extLst>
                    <a:ext uri="{9D8B030D-6E8A-4147-A177-3AD203B41FA5}">
                      <a16:colId xmlns:a16="http://schemas.microsoft.com/office/drawing/2014/main" val="852232128"/>
                    </a:ext>
                  </a:extLst>
                </a:gridCol>
                <a:gridCol w="2120953">
                  <a:extLst>
                    <a:ext uri="{9D8B030D-6E8A-4147-A177-3AD203B41FA5}">
                      <a16:colId xmlns:a16="http://schemas.microsoft.com/office/drawing/2014/main" val="2483266843"/>
                    </a:ext>
                  </a:extLst>
                </a:gridCol>
                <a:gridCol w="2120953">
                  <a:extLst>
                    <a:ext uri="{9D8B030D-6E8A-4147-A177-3AD203B41FA5}">
                      <a16:colId xmlns:a16="http://schemas.microsoft.com/office/drawing/2014/main" val="6253959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PRELIEVO [m3/MWh]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CONSUMO [m3/MWh]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600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CIRCUITO APERTO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/>
                        <a:t>56,8-215,8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0,2-1,3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357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CIRCUITO CHIUSO (torri)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1,5-4,0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400" dirty="0"/>
                        <a:t>0,8-4,9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71434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0C720585-3CE8-E6C0-4F39-06D6031FEEFF}"/>
              </a:ext>
            </a:extLst>
          </p:cNvPr>
          <p:cNvSpPr txBox="1"/>
          <p:nvPr/>
        </p:nvSpPr>
        <p:spPr>
          <a:xfrm>
            <a:off x="0" y="6454896"/>
            <a:ext cx="763271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Fonte</a:t>
            </a:r>
            <a:r>
              <a:rPr lang="en-US" sz="1100" dirty="0">
                <a:solidFill>
                  <a:schemeClr val="bg1"/>
                </a:solidFill>
              </a:rPr>
              <a:t>: Meldrum, J., Nettles-Anderson, S., Heath, G., &amp; </a:t>
            </a:r>
            <a:r>
              <a:rPr lang="en-US" sz="1100" dirty="0" err="1">
                <a:solidFill>
                  <a:schemeClr val="bg1"/>
                </a:solidFill>
              </a:rPr>
              <a:t>Macknick</a:t>
            </a:r>
            <a:r>
              <a:rPr lang="en-US" sz="1100" dirty="0">
                <a:solidFill>
                  <a:schemeClr val="bg1"/>
                </a:solidFill>
              </a:rPr>
              <a:t>, J. (2013). </a:t>
            </a:r>
            <a:r>
              <a:rPr lang="en-US" sz="1100" i="1" dirty="0">
                <a:solidFill>
                  <a:schemeClr val="bg1"/>
                </a:solidFill>
              </a:rPr>
              <a:t>Life Cycle Water Use for Electricity Generation: A Review and Harmonization of Literature Estimates</a:t>
            </a:r>
            <a:r>
              <a:rPr lang="en-US" sz="1100" dirty="0">
                <a:solidFill>
                  <a:schemeClr val="bg1"/>
                </a:solidFill>
              </a:rPr>
              <a:t>. Environmental Research Letters,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BE230F-67A0-739B-03CA-226A0F09AF2E}"/>
              </a:ext>
            </a:extLst>
          </p:cNvPr>
          <p:cNvSpPr txBox="1"/>
          <p:nvPr/>
        </p:nvSpPr>
        <p:spPr>
          <a:xfrm>
            <a:off x="7354056" y="1163384"/>
            <a:ext cx="425593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ESEMPIO CENTRALE </a:t>
            </a:r>
            <a:r>
              <a:rPr lang="it-IT" b="1" dirty="0"/>
              <a:t>BELCHATOW</a:t>
            </a:r>
            <a:r>
              <a:rPr lang="it-IT" dirty="0"/>
              <a:t>:</a:t>
            </a:r>
          </a:p>
          <a:p>
            <a:endParaRPr lang="it-IT" dirty="0"/>
          </a:p>
          <a:p>
            <a:r>
              <a:rPr lang="it-IT" dirty="0"/>
              <a:t>5000 MW</a:t>
            </a:r>
          </a:p>
          <a:p>
            <a:r>
              <a:rPr lang="it-IT" dirty="0"/>
              <a:t>8000 ore di funzionamento</a:t>
            </a:r>
          </a:p>
          <a:p>
            <a:r>
              <a:rPr lang="en-US" dirty="0"/>
              <a:t>~100000000 m3/anno</a:t>
            </a:r>
          </a:p>
          <a:p>
            <a:r>
              <a:rPr lang="en-US" dirty="0"/>
              <a:t>40000 piscine </a:t>
            </a:r>
            <a:r>
              <a:rPr lang="en-US" dirty="0" err="1"/>
              <a:t>olimpiche</a:t>
            </a:r>
            <a:r>
              <a:rPr lang="en-US" dirty="0"/>
              <a:t>/anno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E87ACD-926A-CE64-5500-DEFA93200340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1. Raffreddamento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13749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C865E-75BB-E782-CE14-A43B63DA1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urbine a vapore">
            <a:extLst>
              <a:ext uri="{FF2B5EF4-FFF2-40B4-BE49-F238E27FC236}">
                <a16:creationId xmlns:a16="http://schemas.microsoft.com/office/drawing/2014/main" id="{4416928D-253B-E666-CC61-1FA33424A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85" y="2072773"/>
            <a:ext cx="5047638" cy="343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2BF4A4-7FB6-9740-5273-83EB06492B3B}"/>
              </a:ext>
            </a:extLst>
          </p:cNvPr>
          <p:cNvSpPr txBox="1"/>
          <p:nvPr/>
        </p:nvSpPr>
        <p:spPr>
          <a:xfrm>
            <a:off x="781885" y="5504418"/>
            <a:ext cx="504763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000" dirty="0"/>
              <a:t>F</a:t>
            </a:r>
            <a:r>
              <a:rPr lang="en-US" sz="1000" dirty="0" err="1"/>
              <a:t>onte</a:t>
            </a:r>
            <a:r>
              <a:rPr lang="en-US" sz="1000" dirty="0"/>
              <a:t> imagine: </a:t>
            </a:r>
            <a:r>
              <a:rPr lang="en-US" sz="1000" dirty="0" err="1"/>
              <a:t>Duplomatic</a:t>
            </a:r>
            <a:endParaRPr lang="en-US" sz="1000" dirty="0"/>
          </a:p>
        </p:txBody>
      </p:sp>
      <p:pic>
        <p:nvPicPr>
          <p:cNvPr id="1028" name="Picture 4" descr="Principio di funzionamento">
            <a:extLst>
              <a:ext uri="{FF2B5EF4-FFF2-40B4-BE49-F238E27FC236}">
                <a16:creationId xmlns:a16="http://schemas.microsoft.com/office/drawing/2014/main" id="{93D0D109-3775-BAEE-8AEF-DA0E051CF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735" y="4450010"/>
            <a:ext cx="3143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rdogna - Centrale idroelettrica della Società Lombarda Distribuzione  Energia Elettrica - Alternatore, Reparto fotografico Breda – Fotografie –  Lombardia Beni Culturali">
            <a:extLst>
              <a:ext uri="{FF2B5EF4-FFF2-40B4-BE49-F238E27FC236}">
                <a16:creationId xmlns:a16="http://schemas.microsoft.com/office/drawing/2014/main" id="{5E287108-FC6D-5948-347B-91AA59323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236" y="1058528"/>
            <a:ext cx="3859675" cy="302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45299D-C522-5F32-A675-2C4B881F209F}"/>
              </a:ext>
            </a:extLst>
          </p:cNvPr>
          <p:cNvSpPr txBox="1"/>
          <p:nvPr/>
        </p:nvSpPr>
        <p:spPr>
          <a:xfrm>
            <a:off x="7202236" y="4088373"/>
            <a:ext cx="3859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</a:t>
            </a:r>
            <a:r>
              <a:rPr lang="en-US" sz="1000" dirty="0" err="1"/>
              <a:t>immagine</a:t>
            </a:r>
            <a:r>
              <a:rPr lang="en-US" sz="1000" dirty="0"/>
              <a:t>: </a:t>
            </a:r>
            <a:r>
              <a:rPr lang="en-US" sz="1000" dirty="0" err="1"/>
              <a:t>lombardia</a:t>
            </a:r>
            <a:r>
              <a:rPr lang="en-US" sz="1000" dirty="0"/>
              <a:t> </a:t>
            </a:r>
            <a:r>
              <a:rPr lang="en-US" sz="1000" dirty="0" err="1"/>
              <a:t>beni</a:t>
            </a:r>
            <a:r>
              <a:rPr lang="en-US" sz="1000" dirty="0"/>
              <a:t> </a:t>
            </a:r>
            <a:r>
              <a:rPr lang="en-US" sz="1000" dirty="0" err="1"/>
              <a:t>culturali</a:t>
            </a:r>
            <a:endParaRPr lang="en-US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BDC4AA-B650-3607-59BE-7C4B0BB119F5}"/>
              </a:ext>
            </a:extLst>
          </p:cNvPr>
          <p:cNvSpPr txBox="1"/>
          <p:nvPr/>
        </p:nvSpPr>
        <p:spPr>
          <a:xfrm>
            <a:off x="7202236" y="6605205"/>
            <a:ext cx="38596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100"/>
            </a:lvl1pPr>
          </a:lstStyle>
          <a:p>
            <a:r>
              <a:rPr lang="en-US" sz="1000" dirty="0"/>
              <a:t>Fonte </a:t>
            </a:r>
            <a:r>
              <a:rPr lang="en-US" sz="1000" dirty="0" err="1"/>
              <a:t>immagine</a:t>
            </a:r>
            <a:r>
              <a:rPr lang="en-US" sz="1000" dirty="0"/>
              <a:t>: </a:t>
            </a:r>
            <a:r>
              <a:rPr lang="en-US" sz="1000" dirty="0" err="1"/>
              <a:t>chimica</a:t>
            </a:r>
            <a:r>
              <a:rPr lang="en-US" sz="1000" dirty="0"/>
              <a:t> online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EC6DC7-5F52-8538-5B99-21C227E9A69E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2. Turbina e alternatore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72329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52879-9544-22B3-2705-4A11C090B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19A5BF-5F0C-0383-8631-7A1ED8A14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770" y="1011895"/>
            <a:ext cx="4893067" cy="54102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018636-F6EF-CBB3-B49B-677CEA06A3F5}"/>
              </a:ext>
            </a:extLst>
          </p:cNvPr>
          <p:cNvSpPr txBox="1"/>
          <p:nvPr/>
        </p:nvSpPr>
        <p:spPr>
          <a:xfrm>
            <a:off x="2648908" y="6477177"/>
            <a:ext cx="609771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Fonte imagine: </a:t>
            </a:r>
            <a:r>
              <a:rPr lang="en-US" sz="1000" dirty="0" err="1"/>
              <a:t>materiale</a:t>
            </a:r>
            <a:r>
              <a:rPr lang="en-US" sz="1000" dirty="0"/>
              <a:t> </a:t>
            </a:r>
            <a:r>
              <a:rPr lang="en-US" sz="1000" dirty="0" err="1"/>
              <a:t>didattico</a:t>
            </a:r>
            <a:r>
              <a:rPr lang="en-US" sz="1000" dirty="0"/>
              <a:t> </a:t>
            </a:r>
            <a:r>
              <a:rPr lang="en-US" sz="1000" dirty="0" err="1"/>
              <a:t>UniNa</a:t>
            </a:r>
            <a:endParaRPr lang="en-US" sz="1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A3BC5F-934C-CA61-E65D-6C4EF678E7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73" y="2733127"/>
            <a:ext cx="666084" cy="85639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F2F534-AC0C-B27A-32B9-47928F72D87C}"/>
              </a:ext>
            </a:extLst>
          </p:cNvPr>
          <p:cNvSpPr/>
          <p:nvPr/>
        </p:nvSpPr>
        <p:spPr>
          <a:xfrm>
            <a:off x="2921000" y="5613400"/>
            <a:ext cx="279400" cy="279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11963B-559B-50C0-5D99-42380535FFC2}"/>
              </a:ext>
            </a:extLst>
          </p:cNvPr>
          <p:cNvSpPr/>
          <p:nvPr/>
        </p:nvSpPr>
        <p:spPr>
          <a:xfrm>
            <a:off x="484173" y="2733127"/>
            <a:ext cx="666084" cy="8563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DF26D4E-0471-1524-566C-759BE7DE7566}"/>
              </a:ext>
            </a:extLst>
          </p:cNvPr>
          <p:cNvCxnSpPr/>
          <p:nvPr/>
        </p:nvCxnSpPr>
        <p:spPr>
          <a:xfrm>
            <a:off x="484173" y="3589521"/>
            <a:ext cx="2436827" cy="23032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39693A-BACA-AE6A-042D-E5C4DEBBD879}"/>
              </a:ext>
            </a:extLst>
          </p:cNvPr>
          <p:cNvCxnSpPr>
            <a:cxnSpLocks/>
          </p:cNvCxnSpPr>
          <p:nvPr/>
        </p:nvCxnSpPr>
        <p:spPr>
          <a:xfrm>
            <a:off x="1150257" y="2733127"/>
            <a:ext cx="2050143" cy="28802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ight Brace 14">
            <a:extLst>
              <a:ext uri="{FF2B5EF4-FFF2-40B4-BE49-F238E27FC236}">
                <a16:creationId xmlns:a16="http://schemas.microsoft.com/office/drawing/2014/main" id="{651C5D6C-C420-0898-8FC4-D2B7553B2D9A}"/>
              </a:ext>
            </a:extLst>
          </p:cNvPr>
          <p:cNvSpPr/>
          <p:nvPr/>
        </p:nvSpPr>
        <p:spPr>
          <a:xfrm>
            <a:off x="9566917" y="901653"/>
            <a:ext cx="431800" cy="540229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034FD8-396E-7847-E22F-A8F411EE27AC}"/>
              </a:ext>
            </a:extLst>
          </p:cNvPr>
          <p:cNvSpPr txBox="1"/>
          <p:nvPr/>
        </p:nvSpPr>
        <p:spPr>
          <a:xfrm>
            <a:off x="10087825" y="3371965"/>
            <a:ext cx="2015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H = 10 - 50 m</a:t>
            </a:r>
            <a:endParaRPr lang="en-US" sz="2400" b="1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CCB101FE-F65B-10A6-771D-44C7655AB5E4}"/>
              </a:ext>
            </a:extLst>
          </p:cNvPr>
          <p:cNvSpPr/>
          <p:nvPr/>
        </p:nvSpPr>
        <p:spPr>
          <a:xfrm rot="5400000">
            <a:off x="8074039" y="4313662"/>
            <a:ext cx="385609" cy="1240605"/>
          </a:xfrm>
          <a:prstGeom prst="downArrow">
            <a:avLst>
              <a:gd name="adj1" fmla="val 50000"/>
              <a:gd name="adj2" fmla="val 4777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8BFE0310-B81F-CE68-0AF4-2F8670B3819B}"/>
              </a:ext>
            </a:extLst>
          </p:cNvPr>
          <p:cNvSpPr/>
          <p:nvPr/>
        </p:nvSpPr>
        <p:spPr>
          <a:xfrm rot="16200000">
            <a:off x="8074039" y="3708034"/>
            <a:ext cx="385609" cy="1240605"/>
          </a:xfrm>
          <a:prstGeom prst="downArrow">
            <a:avLst>
              <a:gd name="adj1" fmla="val 50000"/>
              <a:gd name="adj2" fmla="val 47774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D75063-1F9E-527B-383A-DDCD8C37269E}"/>
              </a:ext>
            </a:extLst>
          </p:cNvPr>
          <p:cNvSpPr txBox="1"/>
          <p:nvPr/>
        </p:nvSpPr>
        <p:spPr>
          <a:xfrm>
            <a:off x="7621719" y="3717005"/>
            <a:ext cx="1240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Fumi</a:t>
            </a:r>
            <a:endParaRPr lang="en-US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593D4C-D049-0E06-0965-7601B690727A}"/>
              </a:ext>
            </a:extLst>
          </p:cNvPr>
          <p:cNvSpPr txBox="1"/>
          <p:nvPr/>
        </p:nvSpPr>
        <p:spPr>
          <a:xfrm>
            <a:off x="7635305" y="5126769"/>
            <a:ext cx="1240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Aria</a:t>
            </a:r>
            <a:endParaRPr lang="en-US" sz="2400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7F7BAA-5BC1-0274-B56D-939E84B47767}"/>
              </a:ext>
            </a:extLst>
          </p:cNvPr>
          <p:cNvSpPr/>
          <p:nvPr/>
        </p:nvSpPr>
        <p:spPr>
          <a:xfrm>
            <a:off x="3678148" y="2316011"/>
            <a:ext cx="287677" cy="27307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5309BD-0426-82CC-A796-225356DBA5ED}"/>
              </a:ext>
            </a:extLst>
          </p:cNvPr>
          <p:cNvCxnSpPr>
            <a:cxnSpLocks/>
          </p:cNvCxnSpPr>
          <p:nvPr/>
        </p:nvCxnSpPr>
        <p:spPr>
          <a:xfrm flipH="1">
            <a:off x="3772116" y="1047964"/>
            <a:ext cx="2949765" cy="14045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6DF056D-91BB-099E-5123-64682DA5183D}"/>
              </a:ext>
            </a:extLst>
          </p:cNvPr>
          <p:cNvSpPr txBox="1"/>
          <p:nvPr/>
        </p:nvSpPr>
        <p:spPr>
          <a:xfrm>
            <a:off x="6782940" y="766425"/>
            <a:ext cx="31110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T</a:t>
            </a:r>
            <a:r>
              <a:rPr lang="en-US" sz="1600" b="1" dirty="0">
                <a:solidFill>
                  <a:srgbClr val="FF0000"/>
                </a:solidFill>
              </a:rPr>
              <a:t>: 1300-1700°C (lato </a:t>
            </a:r>
            <a:r>
              <a:rPr lang="en-US" sz="1600" b="1" dirty="0" err="1">
                <a:solidFill>
                  <a:srgbClr val="FF0000"/>
                </a:solidFill>
              </a:rPr>
              <a:t>fumi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500-600°C (lato </a:t>
            </a:r>
            <a:r>
              <a:rPr lang="en-US" sz="1600" b="1" dirty="0" err="1">
                <a:solidFill>
                  <a:srgbClr val="FF0000"/>
                </a:solidFill>
              </a:rPr>
              <a:t>vapore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BCF2009-A295-3812-27A0-BF3CB59551D8}"/>
              </a:ext>
            </a:extLst>
          </p:cNvPr>
          <p:cNvSpPr txBox="1">
            <a:spLocks/>
          </p:cNvSpPr>
          <p:nvPr/>
        </p:nvSpPr>
        <p:spPr>
          <a:xfrm>
            <a:off x="0" y="121990"/>
            <a:ext cx="12192000" cy="9432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b="1" dirty="0"/>
              <a:t> 3. Caldaia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03818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docMetadata/LabelInfo.xml><?xml version="1.0" encoding="utf-8"?>
<clbl:labelList xmlns:clbl="http://schemas.microsoft.com/office/2020/mipLabelMetadata">
  <clbl:label id="{797eb324-6c8f-4366-ba47-706b295f9115}" enabled="1" method="Standard" siteId="{7a823e81-3527-485c-a629-67235afb2fa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3754</TotalTime>
  <Words>1184</Words>
  <Application>Microsoft Office PowerPoint</Application>
  <PresentationFormat>Widescreen</PresentationFormat>
  <Paragraphs>347</Paragraphs>
  <Slides>46</Slides>
  <Notes>31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46</vt:i4>
      </vt:variant>
    </vt:vector>
  </HeadingPairs>
  <TitlesOfParts>
    <vt:vector size="47" baseType="lpstr"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Marrone Michele</dc:creator>
  <cp:lastModifiedBy>Utente guest</cp:lastModifiedBy>
  <cp:revision>2</cp:revision>
  <dcterms:created xsi:type="dcterms:W3CDTF">2025-10-10T07:19:49Z</dcterms:created>
  <dcterms:modified xsi:type="dcterms:W3CDTF">2025-11-13T15:20:22Z</dcterms:modified>
</cp:coreProperties>
</file>